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73" r:id="rId1"/>
    <p:sldMasterId id="2147483785" r:id="rId2"/>
    <p:sldMasterId id="2147483797" r:id="rId3"/>
  </p:sldMasterIdLst>
  <p:notesMasterIdLst>
    <p:notesMasterId r:id="rId33"/>
  </p:notesMasterIdLst>
  <p:sldIdLst>
    <p:sldId id="268" r:id="rId4"/>
    <p:sldId id="311" r:id="rId5"/>
    <p:sldId id="267" r:id="rId6"/>
    <p:sldId id="272" r:id="rId7"/>
    <p:sldId id="269" r:id="rId8"/>
    <p:sldId id="270" r:id="rId9"/>
    <p:sldId id="271" r:id="rId10"/>
    <p:sldId id="289" r:id="rId11"/>
    <p:sldId id="290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298" r:id="rId20"/>
    <p:sldId id="299" r:id="rId21"/>
    <p:sldId id="300" r:id="rId22"/>
    <p:sldId id="301" r:id="rId23"/>
    <p:sldId id="302" r:id="rId24"/>
    <p:sldId id="303" r:id="rId25"/>
    <p:sldId id="304" r:id="rId26"/>
    <p:sldId id="305" r:id="rId27"/>
    <p:sldId id="306" r:id="rId28"/>
    <p:sldId id="307" r:id="rId29"/>
    <p:sldId id="308" r:id="rId30"/>
    <p:sldId id="309" r:id="rId31"/>
    <p:sldId id="310" r:id="rId32"/>
  </p:sldIdLst>
  <p:sldSz cx="1260157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  <a:srgbClr val="66FF33"/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92" y="-102"/>
      </p:cViewPr>
      <p:guideLst>
        <p:guide orient="horz" pos="2160"/>
        <p:guide pos="39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A1411D-4949-4145-933D-0E16A0C5AE0F}" type="datetimeFigureOut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B284A-BBCC-40BC-83D6-6150CF5648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18" y="2130426"/>
            <a:ext cx="107113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BD71-9C38-4F70-9784-BE6486761170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BE5-35CC-488B-9BC5-81DDD937BF93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74639"/>
            <a:ext cx="283535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74639"/>
            <a:ext cx="82960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C20-9736-4421-BF78-98C89C297729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18" y="2130426"/>
            <a:ext cx="107113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BD71-9C38-4F70-9784-BE6486761170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DEEE-909C-49EB-9ED7-1B550846035C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7" y="4406901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7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29D1-07E1-437D-BD0B-0D8206A5CDC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79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0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7830-49E1-4D80-AB1D-DB83185D529B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A90-4F33-48DD-9711-B140B8397A6E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D47B-4B5A-4C7F-A19C-4E538FFD2771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9E12-1D62-4A1A-9B41-AA0033BD5F77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80" y="273050"/>
            <a:ext cx="41458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6" y="273051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80" y="1435101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E6A4-76F8-48D2-83F7-83FD91973014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DEEE-909C-49EB-9ED7-1B550846035C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0B5-4F15-4D5F-8FBB-D407411BFEAF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BE5-35CC-488B-9BC5-81DDD937BF93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74639"/>
            <a:ext cx="283535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74639"/>
            <a:ext cx="82960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C20-9736-4421-BF78-98C89C297729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45118" y="2130426"/>
            <a:ext cx="10711339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0236" y="3886200"/>
            <a:ext cx="882110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8BD71-9C38-4F70-9784-BE6486761170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DEEE-909C-49EB-9ED7-1B550846035C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7" y="4406901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7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29D1-07E1-437D-BD0B-0D8206A5CDC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79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0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7830-49E1-4D80-AB1D-DB83185D529B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A90-4F33-48DD-9711-B140B8397A6E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D47B-4B5A-4C7F-A19C-4E538FFD2771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9E12-1D62-4A1A-9B41-AA0033BD5F77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5437" y="4406901"/>
            <a:ext cx="1071133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5437" y="2906713"/>
            <a:ext cx="1071133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029D1-07E1-437D-BD0B-0D8206A5CDC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80" y="273050"/>
            <a:ext cx="41458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6" y="273051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80" y="1435101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E6A4-76F8-48D2-83F7-83FD91973014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0B5-4F15-4D5F-8FBB-D407411BFEAF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EEBE5-35CC-488B-9BC5-81DDD937BF93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36142" y="274639"/>
            <a:ext cx="2835354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30079" y="274639"/>
            <a:ext cx="8296037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9BC20-9736-4421-BF78-98C89C297729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0079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5800" y="1600201"/>
            <a:ext cx="556569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7830-49E1-4D80-AB1D-DB83185D529B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535113"/>
            <a:ext cx="556788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079" y="2174875"/>
            <a:ext cx="556788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1426" y="1535113"/>
            <a:ext cx="5570071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01426" y="2174875"/>
            <a:ext cx="5570071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3A90-4F33-48DD-9711-B140B8397A6E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6D47B-4B5A-4C7F-A19C-4E538FFD2771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9E12-1D62-4A1A-9B41-AA0033BD5F77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080" y="273050"/>
            <a:ext cx="4145831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26866" y="273051"/>
            <a:ext cx="70446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080" y="1435101"/>
            <a:ext cx="4145831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E6A4-76F8-48D2-83F7-83FD91973014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9997" y="4800600"/>
            <a:ext cx="756094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69997" y="612775"/>
            <a:ext cx="756094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69997" y="5367338"/>
            <a:ext cx="756094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370B5-4F15-4D5F-8FBB-D407411BFEAF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00201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7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8188-4528-4BA7-8FB0-CB1D5F748B4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38" y="6356351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2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00201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7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8188-4528-4BA7-8FB0-CB1D5F748B4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38" y="6356351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2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30079" y="274638"/>
            <a:ext cx="113414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079" y="1600201"/>
            <a:ext cx="1134141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007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E8188-4528-4BA7-8FB0-CB1D5F748B4A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05538" y="6356351"/>
            <a:ext cx="39904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31129" y="6356351"/>
            <a:ext cx="29403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inyurl.com/networkingphysicallayer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6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0.jpeg"/><Relationship Id="rId4" Type="http://schemas.openxmlformats.org/officeDocument/2006/relationships/image" Target="../media/image19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2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hyperlink" Target="http://searchcio-midmarket.techtarget.com/definition/electromagnetic-field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4"/>
          <p:cNvSpPr txBox="1">
            <a:spLocks/>
          </p:cNvSpPr>
          <p:nvPr/>
        </p:nvSpPr>
        <p:spPr>
          <a:xfrm>
            <a:off x="2520317" y="457200"/>
            <a:ext cx="8943433" cy="967132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DR.SNS RAJALAKSHMI COLLEGE OF ARTS AND SCIENCE</a:t>
            </a:r>
            <a:br>
              <a:rPr kumimoji="0" lang="en-IN" sz="3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(Autonomous), Coimbatore</a:t>
            </a:r>
            <a:b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Accredited by NAAC A</a:t>
            </a:r>
            <a:r>
              <a:rPr kumimoji="0" lang="en-IN" sz="2200" b="1" i="0" u="none" strike="noStrike" kern="1200" cap="none" spc="0" normalizeH="0" baseline="3000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+ </a:t>
            </a:r>
            <a:r>
              <a:rPr kumimoji="0" lang="en-IN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Grade (III Cycle)</a:t>
            </a:r>
            <a:endParaRPr kumimoji="0" lang="en-US" sz="2200" b="1" i="0" u="none" strike="noStrike" kern="1200" cap="none" spc="0" normalizeH="0" baseline="3000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4" name="Subtitle 5"/>
          <p:cNvSpPr txBox="1">
            <a:spLocks/>
          </p:cNvSpPr>
          <p:nvPr/>
        </p:nvSpPr>
        <p:spPr>
          <a:xfrm>
            <a:off x="2625328" y="2286000"/>
            <a:ext cx="9976247" cy="23622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Department of Commerce with Information Technology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COURSE NAME : 17BCI509 - Networking</a:t>
            </a:r>
          </a:p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en-IN" sz="27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III Year / V Semester</a:t>
            </a:r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562600"/>
            <a:ext cx="1470183" cy="1066800"/>
          </a:xfrm>
          <a:prstGeom prst="rect">
            <a:avLst/>
          </a:prstGeom>
        </p:spPr>
      </p:pic>
      <p:sp>
        <p:nvSpPr>
          <p:cNvPr id="17" name="Subtitle 5"/>
          <p:cNvSpPr txBox="1">
            <a:spLocks/>
          </p:cNvSpPr>
          <p:nvPr/>
        </p:nvSpPr>
        <p:spPr>
          <a:xfrm>
            <a:off x="2947987" y="4876800"/>
            <a:ext cx="9241154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81000" algn="ctr">
              <a:lnSpc>
                <a:spcPct val="115000"/>
              </a:lnSpc>
              <a:buClr>
                <a:schemeClr val="lt1"/>
              </a:buClr>
              <a:buSzPts val="2400"/>
            </a:pPr>
            <a:r>
              <a:rPr kumimoji="0" lang="en-IN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rlow Light"/>
                <a:ea typeface="Barlow Light"/>
                <a:cs typeface="Barlow Light"/>
                <a:sym typeface="Barlow Light"/>
              </a:rPr>
              <a:t>Unit</a:t>
            </a:r>
            <a:r>
              <a:rPr kumimoji="0" lang="en-IN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rlow Light"/>
                <a:ea typeface="Barlow Light"/>
                <a:cs typeface="Barlow Light"/>
                <a:sym typeface="Barlow Light"/>
              </a:rPr>
              <a:t> II : Physical Layer</a:t>
            </a:r>
            <a:endParaRPr lang="en-US" sz="2400" b="1" dirty="0" smtClean="0"/>
          </a:p>
          <a:p>
            <a:pPr marL="457200" lvl="0" indent="-381000" algn="ctr">
              <a:lnSpc>
                <a:spcPct val="115000"/>
              </a:lnSpc>
              <a:buClr>
                <a:schemeClr val="lt1"/>
              </a:buClr>
              <a:buSzPts val="2400"/>
            </a:pPr>
            <a:r>
              <a:rPr kumimoji="0" lang="en-IN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rlow Light"/>
                <a:ea typeface="Barlow Light"/>
                <a:cs typeface="Barlow Light"/>
                <a:sym typeface="Barlow Light"/>
              </a:rPr>
              <a:t>Topic :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arlow Light"/>
                <a:ea typeface="Barlow Light"/>
                <a:cs typeface="Barlow Light"/>
                <a:sym typeface="Barlow Light"/>
              </a:rPr>
              <a:t>Transmission</a:t>
            </a:r>
            <a:r>
              <a:rPr kumimoji="0" lang="en-US" sz="2400" b="1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Barlow Light"/>
                <a:ea typeface="Barlow Light"/>
                <a:cs typeface="Barlow Light"/>
                <a:sym typeface="Barlow Light"/>
              </a:rPr>
              <a:t> Media – Guided Media</a:t>
            </a:r>
            <a:endParaRPr kumimoji="0" lang="en-US" sz="24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Barlow Light"/>
              <a:ea typeface="Barlow Light"/>
              <a:cs typeface="Barlow Light"/>
              <a:sym typeface="Barlow Ligh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5657845" y="309534"/>
            <a:ext cx="2091511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wi</a:t>
            </a:r>
            <a:r>
              <a:rPr kumimoji="0" lang="en-US" sz="4400" b="0" i="0" u="none" strike="noStrike" kern="1200" cap="none" spc="-6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4586275" y="3581400"/>
            <a:ext cx="5250656" cy="255117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 txBox="1"/>
          <p:nvPr/>
        </p:nvSpPr>
        <p:spPr>
          <a:xfrm>
            <a:off x="2292400" y="1607264"/>
            <a:ext cx="9937741" cy="197802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431800" algn="l"/>
                <a:tab pos="432434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Device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that connects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many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other devices 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together 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3200" spc="-30" dirty="0">
                <a:solidFill>
                  <a:srgbClr val="313131"/>
                </a:solidFill>
                <a:latin typeface="Carlito"/>
                <a:cs typeface="Carlito"/>
              </a:rPr>
              <a:t>make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</a:t>
            </a:r>
            <a:r>
              <a:rPr sz="3200" spc="4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network</a:t>
            </a:r>
            <a:endParaRPr sz="3200">
              <a:latin typeface="Carlito"/>
              <a:cs typeface="Carlito"/>
            </a:endParaRPr>
          </a:p>
          <a:p>
            <a:pPr marL="340360" indent="-32766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More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intelligent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then</a:t>
            </a:r>
            <a:r>
              <a:rPr sz="3200" spc="2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Hub</a:t>
            </a:r>
            <a:endParaRPr sz="3200">
              <a:latin typeface="Carlito"/>
              <a:cs typeface="Carlito"/>
            </a:endParaRPr>
          </a:p>
          <a:p>
            <a:pPr marL="340360" indent="-327660">
              <a:lnSpc>
                <a:spcPct val="100000"/>
              </a:lnSpc>
              <a:buFont typeface="Arial"/>
              <a:buChar char="•"/>
              <a:tabLst>
                <a:tab pos="339725" algn="l"/>
                <a:tab pos="340360" algn="l"/>
              </a:tabLst>
            </a:pP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More</a:t>
            </a:r>
            <a:r>
              <a:rPr sz="3200" spc="-3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secure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5371878" y="461901"/>
            <a:ext cx="2882609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Repeater</a:t>
            </a:r>
            <a:endParaRPr kumimoji="0" lang="en-US" sz="4400" b="0" i="0" u="none" strike="noStrike" kern="1200" cap="none" spc="-2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15918" y="1378966"/>
            <a:ext cx="10828603" cy="20858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Regenerates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the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 (Electrical, Wireless or 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Optical)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which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are corrupted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due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long 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distance</a:t>
            </a:r>
            <a:endParaRPr sz="3200">
              <a:latin typeface="Carlito"/>
              <a:cs typeface="Carlito"/>
            </a:endParaRPr>
          </a:p>
          <a:p>
            <a:pPr marL="355600" marR="76644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Overcome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the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distance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limitations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the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transmission</a:t>
            </a:r>
            <a:r>
              <a:rPr sz="3200" spc="2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media.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2085945" y="4114800"/>
            <a:ext cx="10501386" cy="2286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6015035" y="380972"/>
            <a:ext cx="204600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Brid</a:t>
            </a:r>
            <a:r>
              <a:rPr kumimoji="0" lang="en-US" sz="4400" b="0" i="0" u="none" strike="noStrike" kern="1200" cap="none" spc="-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205297" y="1607264"/>
            <a:ext cx="9739092" cy="998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Creates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single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aggregate </a:t>
            </a:r>
            <a:r>
              <a:rPr sz="3200" b="1" spc="-10" dirty="0">
                <a:solidFill>
                  <a:srgbClr val="313131"/>
                </a:solidFill>
                <a:latin typeface="Carlito"/>
                <a:cs typeface="Carlito"/>
              </a:rPr>
              <a:t>network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from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multiple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communication</a:t>
            </a:r>
            <a:r>
              <a:rPr sz="3200" spc="4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b="1" spc="-10" dirty="0">
                <a:solidFill>
                  <a:srgbClr val="313131"/>
                </a:solidFill>
                <a:latin typeface="Carlito"/>
                <a:cs typeface="Carlito"/>
              </a:rPr>
              <a:t>networks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3882006" y="3200400"/>
            <a:ext cx="7455932" cy="30540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algn="ctr"/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6260643" y="461899"/>
            <a:ext cx="250718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Mo</a:t>
            </a:r>
            <a:r>
              <a:rPr kumimoji="0" lang="en-US" sz="4400" b="0" i="0" u="none" strike="noStrike" kern="1200" cap="none" spc="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em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1951252" y="1150366"/>
            <a:ext cx="10636079" cy="21884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370205" lvl="0" indent="-342900" algn="l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</a:t>
            </a:r>
            <a:r>
              <a:rPr kumimoji="0" lang="en-US" sz="3200" b="0" i="0" u="none" strike="noStrike" kern="1200" cap="none" spc="-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Modem </a:t>
            </a:r>
            <a:r>
              <a:rPr kumimoji="0" lang="en-US" sz="32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comes </a:t>
            </a:r>
            <a:r>
              <a:rPr kumimoji="0" lang="en-US" sz="3200" b="0" i="0" u="none" strike="noStrike" kern="1200" cap="none" spc="-1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from </a:t>
            </a:r>
            <a:r>
              <a:rPr kumimoji="0" lang="en-US" sz="32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Modulator-  Demodulator</a:t>
            </a: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70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Modulation: </a:t>
            </a:r>
            <a:r>
              <a:rPr kumimoji="0" lang="en-US" sz="32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 </a:t>
            </a:r>
            <a:r>
              <a:rPr kumimoji="0" lang="en-US" sz="32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signals </a:t>
            </a:r>
            <a:r>
              <a:rPr kumimoji="0" lang="en-US" sz="3200" b="0" i="0" u="none" strike="noStrike" kern="1200" cap="none" spc="-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200" b="0" i="0" u="none" strike="noStrike" kern="1200" cap="none" spc="7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</a:t>
            </a:r>
          </a:p>
          <a:p>
            <a:pPr marL="3556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765"/>
              </a:spcBef>
              <a:spcAft>
                <a:spcPts val="0"/>
              </a:spcAft>
              <a:buClrTx/>
              <a:buSzTx/>
              <a:buFont typeface="Arial"/>
              <a:buChar char="•"/>
              <a:tabLst>
                <a:tab pos="354965" algn="l"/>
                <a:tab pos="355600" algn="l"/>
              </a:tabLst>
              <a:defRPr/>
            </a:pPr>
            <a:r>
              <a:rPr kumimoji="0" lang="en-US" sz="32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Demodulation: </a:t>
            </a: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Analog </a:t>
            </a:r>
            <a:r>
              <a:rPr kumimoji="0" lang="en-US" sz="32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signals back </a:t>
            </a:r>
            <a:r>
              <a:rPr kumimoji="0" lang="en-US" sz="3200" b="0" i="0" u="none" strike="noStrike" kern="1200" cap="none" spc="-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</a:t>
            </a:r>
            <a:r>
              <a:rPr kumimoji="0" lang="en-US" sz="3200" b="0" i="0" u="none" strike="noStrike" kern="1200" cap="none" spc="6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Digital</a:t>
            </a:r>
            <a:endParaRPr kumimoji="0" lang="en-US" sz="3200" b="0" i="0" u="none" strike="noStrike" kern="1200" cap="none" spc="-1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3627962" y="3286124"/>
            <a:ext cx="7245906" cy="2895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356227" y="461901"/>
            <a:ext cx="6217652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2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</a:t>
            </a:r>
            <a:r>
              <a:rPr kumimoji="0" lang="en-US" sz="4400" b="0" i="0" u="none" strike="noStrike" kern="1200" cap="none" spc="-8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3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Topologies</a:t>
            </a:r>
            <a:endParaRPr kumimoji="0" lang="en-US" sz="4400" b="0" i="0" u="none" strike="noStrike" kern="1200" cap="none" spc="-3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57383" y="1604214"/>
            <a:ext cx="10787138" cy="35419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3600" spc="-10" dirty="0">
                <a:solidFill>
                  <a:srgbClr val="313131"/>
                </a:solidFill>
                <a:latin typeface="Carlito"/>
                <a:cs typeface="Carlito"/>
              </a:rPr>
              <a:t>How the </a:t>
            </a:r>
            <a:r>
              <a:rPr sz="3600" spc="-5" dirty="0">
                <a:solidFill>
                  <a:srgbClr val="313131"/>
                </a:solidFill>
                <a:latin typeface="Carlito"/>
                <a:cs typeface="Carlito"/>
              </a:rPr>
              <a:t>devices </a:t>
            </a:r>
            <a:r>
              <a:rPr sz="3600" spc="-15" dirty="0">
                <a:solidFill>
                  <a:srgbClr val="313131"/>
                </a:solidFill>
                <a:latin typeface="Carlito"/>
                <a:cs typeface="Carlito"/>
              </a:rPr>
              <a:t>are </a:t>
            </a:r>
            <a:r>
              <a:rPr sz="3600" spc="-10" dirty="0">
                <a:solidFill>
                  <a:srgbClr val="313131"/>
                </a:solidFill>
                <a:latin typeface="Carlito"/>
                <a:cs typeface="Carlito"/>
              </a:rPr>
              <a:t>connected </a:t>
            </a:r>
            <a:r>
              <a:rPr sz="3600" spc="-25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3600" spc="-30">
                <a:solidFill>
                  <a:srgbClr val="313131"/>
                </a:solidFill>
                <a:latin typeface="Carlito"/>
                <a:cs typeface="Carlito"/>
              </a:rPr>
              <a:t>make </a:t>
            </a:r>
            <a:r>
              <a:rPr sz="3600" smtClean="0">
                <a:solidFill>
                  <a:srgbClr val="313131"/>
                </a:solidFill>
                <a:latin typeface="Carlito"/>
                <a:cs typeface="Carlito"/>
              </a:rPr>
              <a:t>a</a:t>
            </a:r>
            <a:r>
              <a:rPr lang="en-IN" sz="3600" dirty="0" smtClean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600" spc="-15" smtClean="0">
                <a:solidFill>
                  <a:srgbClr val="313131"/>
                </a:solidFill>
                <a:latin typeface="Carlito"/>
                <a:cs typeface="Carlito"/>
              </a:rPr>
              <a:t>network</a:t>
            </a:r>
            <a:r>
              <a:rPr sz="3600" smtClean="0">
                <a:solidFill>
                  <a:srgbClr val="313131"/>
                </a:solidFill>
                <a:latin typeface="Carlito"/>
                <a:cs typeface="Carlito"/>
              </a:rPr>
              <a:t>?</a:t>
            </a:r>
            <a:endParaRPr sz="36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80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solidFill>
                  <a:srgbClr val="313131"/>
                </a:solidFill>
                <a:latin typeface="Carlito"/>
                <a:cs typeface="Carlito"/>
              </a:rPr>
              <a:t>Mesh</a:t>
            </a:r>
            <a:r>
              <a:rPr sz="3200" i="1" spc="-10" dirty="0">
                <a:solidFill>
                  <a:srgbClr val="313131"/>
                </a:solidFill>
                <a:latin typeface="Carlito"/>
                <a:cs typeface="Carlito"/>
              </a:rPr>
              <a:t> topology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spc="-15" dirty="0">
                <a:solidFill>
                  <a:srgbClr val="313131"/>
                </a:solidFill>
                <a:latin typeface="Carlito"/>
                <a:cs typeface="Carlito"/>
              </a:rPr>
              <a:t>Star</a:t>
            </a:r>
            <a:r>
              <a:rPr sz="3200" i="1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i="1" spc="-10" dirty="0">
                <a:solidFill>
                  <a:srgbClr val="313131"/>
                </a:solidFill>
                <a:latin typeface="Carlito"/>
                <a:cs typeface="Carlito"/>
              </a:rPr>
              <a:t>topology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solidFill>
                  <a:srgbClr val="313131"/>
                </a:solidFill>
                <a:latin typeface="Carlito"/>
                <a:cs typeface="Carlito"/>
              </a:rPr>
              <a:t>Bus </a:t>
            </a:r>
            <a:r>
              <a:rPr sz="3200" i="1" spc="-10" dirty="0">
                <a:solidFill>
                  <a:srgbClr val="313131"/>
                </a:solidFill>
                <a:latin typeface="Carlito"/>
                <a:cs typeface="Carlito"/>
              </a:rPr>
              <a:t>topology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i="1" dirty="0">
                <a:solidFill>
                  <a:srgbClr val="313131"/>
                </a:solidFill>
                <a:latin typeface="Carlito"/>
                <a:cs typeface="Carlito"/>
              </a:rPr>
              <a:t>Ring</a:t>
            </a:r>
            <a:r>
              <a:rPr sz="3200" i="1" spc="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i="1" spc="-10" dirty="0">
                <a:solidFill>
                  <a:srgbClr val="313131"/>
                </a:solidFill>
                <a:latin typeface="Carlito"/>
                <a:cs typeface="Carlito"/>
              </a:rPr>
              <a:t>topology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Hybrid</a:t>
            </a:r>
            <a:r>
              <a:rPr sz="3200" spc="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topology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/>
          <p:nvPr/>
        </p:nvSpPr>
        <p:spPr>
          <a:xfrm>
            <a:off x="571504" y="0"/>
            <a:ext cx="4657713" cy="326231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2"/>
          <p:cNvSpPr/>
          <p:nvPr/>
        </p:nvSpPr>
        <p:spPr>
          <a:xfrm>
            <a:off x="6078531" y="0"/>
            <a:ext cx="4865726" cy="30956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2"/>
          <p:cNvSpPr/>
          <p:nvPr/>
        </p:nvSpPr>
        <p:spPr>
          <a:xfrm>
            <a:off x="657185" y="3857628"/>
            <a:ext cx="4643470" cy="29575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2"/>
          <p:cNvSpPr/>
          <p:nvPr/>
        </p:nvSpPr>
        <p:spPr>
          <a:xfrm>
            <a:off x="6015035" y="3571876"/>
            <a:ext cx="4929222" cy="321468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030452" y="461901"/>
            <a:ext cx="659733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3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Transmission</a:t>
            </a:r>
            <a:r>
              <a:rPr kumimoji="0" lang="en-US" sz="4400" b="0" i="0" u="none" strike="noStrike" kern="1200" cap="none" spc="-5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rlito"/>
                <a:ea typeface="+mj-ea"/>
                <a:cs typeface="Carlito"/>
              </a:rPr>
              <a:t>Medium</a:t>
            </a:r>
            <a:endParaRPr kumimoji="0" lang="en-US" sz="440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rlito"/>
              <a:ea typeface="+mj-ea"/>
              <a:cs typeface="Carlito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57383" y="1563371"/>
            <a:ext cx="10429948" cy="3719608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55600" marR="100584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Anything that can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carry </a:t>
            </a:r>
            <a:r>
              <a:rPr sz="3000" spc="-15" dirty="0">
                <a:solidFill>
                  <a:srgbClr val="313131"/>
                </a:solidFill>
                <a:latin typeface="Carlito"/>
                <a:cs typeface="Carlito"/>
              </a:rPr>
              <a:t>information </a:t>
            </a:r>
            <a:r>
              <a:rPr sz="3000" spc="-20" dirty="0">
                <a:solidFill>
                  <a:srgbClr val="313131"/>
                </a:solidFill>
                <a:latin typeface="Carlito"/>
                <a:cs typeface="Carlito"/>
              </a:rPr>
              <a:t>from </a:t>
            </a: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a  </a:t>
            </a: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source to </a:t>
            </a: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a</a:t>
            </a: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 destination.</a:t>
            </a:r>
            <a:endParaRPr sz="3000">
              <a:latin typeface="Carlito"/>
              <a:cs typeface="Carlito"/>
            </a:endParaRPr>
          </a:p>
          <a:p>
            <a:pPr marL="355600" marR="1691639" indent="-342900">
              <a:lnSpc>
                <a:spcPts val="3240"/>
              </a:lnSpc>
              <a:spcBef>
                <a:spcPts val="72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Uses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cables or electromagnetic</a:t>
            </a:r>
            <a:r>
              <a:rPr sz="3000" spc="-9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signals  </a:t>
            </a:r>
            <a:r>
              <a:rPr sz="3000" spc="-15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3000" b="1" spc="-10" dirty="0">
                <a:solidFill>
                  <a:srgbClr val="313131"/>
                </a:solidFill>
                <a:latin typeface="Carlito"/>
                <a:cs typeface="Carlito"/>
              </a:rPr>
              <a:t>transmit</a:t>
            </a:r>
            <a:r>
              <a:rPr sz="3000" b="1" spc="-2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000" spc="-15" dirty="0">
                <a:solidFill>
                  <a:srgbClr val="313131"/>
                </a:solidFill>
                <a:latin typeface="Carlito"/>
                <a:cs typeface="Carlito"/>
              </a:rPr>
              <a:t>data.</a:t>
            </a:r>
            <a:endParaRPr sz="3000">
              <a:latin typeface="Carlito"/>
              <a:cs typeface="Carlito"/>
            </a:endParaRPr>
          </a:p>
          <a:p>
            <a:pPr marL="12700">
              <a:lnSpc>
                <a:spcPct val="100000"/>
              </a:lnSpc>
              <a:spcBef>
                <a:spcPts val="310"/>
              </a:spcBef>
            </a:pPr>
            <a:r>
              <a:rPr sz="3000" b="1" spc="-25" dirty="0">
                <a:solidFill>
                  <a:srgbClr val="313131"/>
                </a:solidFill>
                <a:latin typeface="Carlito"/>
                <a:cs typeface="Carlito"/>
              </a:rPr>
              <a:t>Types </a:t>
            </a:r>
            <a:r>
              <a:rPr sz="3000" b="1" dirty="0">
                <a:solidFill>
                  <a:srgbClr val="313131"/>
                </a:solidFill>
                <a:latin typeface="Carlito"/>
                <a:cs typeface="Carlito"/>
              </a:rPr>
              <a:t>of </a:t>
            </a:r>
            <a:r>
              <a:rPr sz="3000" b="1" spc="-20" dirty="0">
                <a:solidFill>
                  <a:srgbClr val="313131"/>
                </a:solidFill>
                <a:latin typeface="Carlito"/>
                <a:cs typeface="Carlito"/>
              </a:rPr>
              <a:t>Transmission</a:t>
            </a:r>
            <a:r>
              <a:rPr sz="3000" b="1" spc="2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000" b="1" spc="-5" dirty="0">
                <a:solidFill>
                  <a:srgbClr val="313131"/>
                </a:solidFill>
                <a:latin typeface="Carlito"/>
                <a:cs typeface="Carlito"/>
              </a:rPr>
              <a:t>Media</a:t>
            </a:r>
            <a:endParaRPr sz="3000">
              <a:latin typeface="Carlito"/>
              <a:cs typeface="Carlito"/>
            </a:endParaRPr>
          </a:p>
          <a:p>
            <a:pPr marL="355600" marR="5080" indent="-342900">
              <a:lnSpc>
                <a:spcPts val="324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1. </a:t>
            </a: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Wired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or </a:t>
            </a: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Guided Media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or Bound </a:t>
            </a:r>
            <a:r>
              <a:rPr sz="3000" spc="-25" dirty="0">
                <a:solidFill>
                  <a:srgbClr val="313131"/>
                </a:solidFill>
                <a:latin typeface="Carlito"/>
                <a:cs typeface="Carlito"/>
              </a:rPr>
              <a:t>Transmission  </a:t>
            </a: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Media</a:t>
            </a:r>
            <a:endParaRPr sz="3000">
              <a:latin typeface="Carlito"/>
              <a:cs typeface="Carlito"/>
            </a:endParaRPr>
          </a:p>
          <a:p>
            <a:pPr marL="355600" marR="895350" indent="-342900">
              <a:lnSpc>
                <a:spcPts val="324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2. </a:t>
            </a: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Wireless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or Unguided </a:t>
            </a:r>
            <a:r>
              <a:rPr sz="3000" dirty="0">
                <a:solidFill>
                  <a:srgbClr val="313131"/>
                </a:solidFill>
                <a:latin typeface="Carlito"/>
                <a:cs typeface="Carlito"/>
              </a:rPr>
              <a:t>Media 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or </a:t>
            </a:r>
            <a:r>
              <a:rPr sz="3000" spc="-10" dirty="0">
                <a:solidFill>
                  <a:srgbClr val="313131"/>
                </a:solidFill>
                <a:latin typeface="Carlito"/>
                <a:cs typeface="Carlito"/>
              </a:rPr>
              <a:t>Unbound  </a:t>
            </a:r>
            <a:r>
              <a:rPr sz="3000" spc="-20" dirty="0">
                <a:solidFill>
                  <a:srgbClr val="313131"/>
                </a:solidFill>
                <a:latin typeface="Carlito"/>
                <a:cs typeface="Carlito"/>
              </a:rPr>
              <a:t>Transmission</a:t>
            </a:r>
            <a:r>
              <a:rPr sz="3000" spc="-5" dirty="0">
                <a:solidFill>
                  <a:srgbClr val="313131"/>
                </a:solidFill>
                <a:latin typeface="Carlito"/>
                <a:cs typeface="Carlito"/>
              </a:rPr>
              <a:t> Media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57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/>
          <p:nvPr/>
        </p:nvSpPr>
        <p:spPr>
          <a:xfrm>
            <a:off x="2085946" y="442914"/>
            <a:ext cx="10477824" cy="598648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886105" y="357166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Transmission Media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57383" y="1423966"/>
            <a:ext cx="10444192" cy="471967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Transmission medium::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physical path between transmitter and receiver.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Repeaters or amplifiers may be used to extend the length of the medium.</a:t>
            </a:r>
          </a:p>
          <a:p>
            <a:pPr marL="342900" marR="0" lvl="0" indent="-3429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of electromagnetic waves is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guided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unguided.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Guided media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:: waves are guided along a physical path (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e.g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twisted pair, coaxial cable and optical fiber).</a:t>
            </a:r>
          </a:p>
          <a:p>
            <a:pPr marL="742950" marR="0" lvl="1" indent="-28575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Unguided media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:: means for transmitting but not guiding electromagnetic waves (e.g., the atmosphere and outer space).</a:t>
            </a:r>
            <a:endParaRPr kumimoji="0" lang="en-US" sz="2800" b="0" i="1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19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4"/>
          <p:cNvSpPr txBox="1"/>
          <p:nvPr/>
        </p:nvSpPr>
        <p:spPr>
          <a:xfrm>
            <a:off x="5014903" y="0"/>
            <a:ext cx="4786346" cy="62715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Gothic Uralic"/>
                <a:cs typeface="Gothic Uralic"/>
              </a:rPr>
              <a:t>Transmission</a:t>
            </a:r>
            <a:r>
              <a:rPr sz="2000" b="1" spc="20" dirty="0">
                <a:latin typeface="Gothic Uralic"/>
                <a:cs typeface="Gothic Uralic"/>
              </a:rPr>
              <a:t> </a:t>
            </a:r>
            <a:r>
              <a:rPr sz="2000" b="1" dirty="0">
                <a:latin typeface="Gothic Uralic"/>
                <a:cs typeface="Gothic Uralic"/>
              </a:rPr>
              <a:t>Media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spcBef>
                <a:spcPts val="1630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000" b="1" dirty="0">
                <a:latin typeface="Gothic Uralic"/>
                <a:cs typeface="Gothic Uralic"/>
              </a:rPr>
              <a:t>Guided</a:t>
            </a:r>
            <a:r>
              <a:rPr sz="2000" b="1" spc="-10" dirty="0">
                <a:latin typeface="Gothic Uralic"/>
                <a:cs typeface="Gothic Uralic"/>
              </a:rPr>
              <a:t> </a:t>
            </a:r>
            <a:r>
              <a:rPr sz="2000" b="1" dirty="0">
                <a:latin typeface="Gothic Uralic"/>
                <a:cs typeface="Gothic Uralic"/>
              </a:rPr>
              <a:t>Media: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Gothic Uralic"/>
                <a:cs typeface="Gothic Uralic"/>
              </a:rPr>
              <a:t>Twisted</a:t>
            </a:r>
            <a:r>
              <a:rPr sz="2000" spc="-30" dirty="0">
                <a:latin typeface="Gothic Uralic"/>
                <a:cs typeface="Gothic Uralic"/>
              </a:rPr>
              <a:t> </a:t>
            </a:r>
            <a:r>
              <a:rPr sz="2000" dirty="0">
                <a:latin typeface="Gothic Uralic"/>
                <a:cs typeface="Gothic Uralic"/>
              </a:rPr>
              <a:t>Pair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Gothic Uralic"/>
                <a:cs typeface="Gothic Uralic"/>
              </a:rPr>
              <a:t>UTP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spcBef>
                <a:spcPts val="5"/>
              </a:spcBef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STP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Co-Axial </a:t>
            </a:r>
            <a:r>
              <a:rPr sz="2000" spc="-5" dirty="0">
                <a:latin typeface="Gothic Uralic"/>
                <a:cs typeface="Gothic Uralic"/>
              </a:rPr>
              <a:t>Cable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Fibre </a:t>
            </a:r>
            <a:r>
              <a:rPr sz="2000" spc="-5">
                <a:latin typeface="Gothic Uralic"/>
                <a:cs typeface="Gothic Uralic"/>
              </a:rPr>
              <a:t>Optic</a:t>
            </a:r>
            <a:r>
              <a:rPr sz="2000" spc="-30">
                <a:latin typeface="Gothic Uralic"/>
                <a:cs typeface="Gothic Uralic"/>
              </a:rPr>
              <a:t> </a:t>
            </a:r>
            <a:r>
              <a:rPr sz="2000" smtClean="0">
                <a:latin typeface="Gothic Uralic"/>
                <a:cs typeface="Gothic Uralic"/>
              </a:rPr>
              <a:t>Cable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spcBef>
                <a:spcPts val="1635"/>
              </a:spcBef>
              <a:buFont typeface="Wingdings"/>
              <a:buChar char=""/>
              <a:tabLst>
                <a:tab pos="354965" algn="l"/>
                <a:tab pos="355600" algn="l"/>
              </a:tabLst>
            </a:pPr>
            <a:r>
              <a:rPr sz="2000" b="1" spc="-5" dirty="0">
                <a:latin typeface="Gothic Uralic"/>
                <a:cs typeface="Gothic Uralic"/>
              </a:rPr>
              <a:t>Unguided</a:t>
            </a:r>
            <a:r>
              <a:rPr sz="2000" b="1" spc="-10" dirty="0">
                <a:latin typeface="Gothic Uralic"/>
                <a:cs typeface="Gothic Uralic"/>
              </a:rPr>
              <a:t> </a:t>
            </a:r>
            <a:r>
              <a:rPr sz="2000" b="1" dirty="0">
                <a:latin typeface="Gothic Uralic"/>
                <a:cs typeface="Gothic Uralic"/>
              </a:rPr>
              <a:t>Media: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Propagation</a:t>
            </a:r>
            <a:r>
              <a:rPr sz="2000" spc="-40" dirty="0">
                <a:latin typeface="Gothic Uralic"/>
                <a:cs typeface="Gothic Uralic"/>
              </a:rPr>
              <a:t> </a:t>
            </a:r>
            <a:r>
              <a:rPr sz="2000" dirty="0">
                <a:latin typeface="Gothic Uralic"/>
                <a:cs typeface="Gothic Uralic"/>
              </a:rPr>
              <a:t>Methods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Radio</a:t>
            </a:r>
            <a:r>
              <a:rPr sz="2000" spc="-10" dirty="0">
                <a:latin typeface="Gothic Uralic"/>
                <a:cs typeface="Gothic Uralic"/>
              </a:rPr>
              <a:t> </a:t>
            </a:r>
            <a:r>
              <a:rPr sz="2000" spc="-5" dirty="0">
                <a:latin typeface="Gothic Uralic"/>
                <a:cs typeface="Gothic Uralic"/>
              </a:rPr>
              <a:t>Waves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dirty="0">
                <a:latin typeface="Gothic Uralic"/>
                <a:cs typeface="Gothic Uralic"/>
              </a:rPr>
              <a:t>Antenna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pc="-5" dirty="0">
                <a:latin typeface="Gothic Uralic"/>
                <a:cs typeface="Gothic Uralic"/>
              </a:rPr>
              <a:t>Microwaves</a:t>
            </a:r>
            <a:endParaRPr sz="200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sz="2000" smtClean="0">
                <a:latin typeface="Gothic Uralic"/>
                <a:cs typeface="Gothic Uralic"/>
              </a:rPr>
              <a:t>Infrared</a:t>
            </a:r>
            <a:endParaRPr lang="en-IN" sz="2000" dirty="0" smtClean="0">
              <a:latin typeface="Gothic Uralic"/>
              <a:cs typeface="Gothic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Communication Satellites</a:t>
            </a:r>
          </a:p>
          <a:p>
            <a:pPr marL="812800" lvl="1" indent="-342900"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Geo stationery Satellites</a:t>
            </a:r>
          </a:p>
          <a:p>
            <a:pPr marL="812800" lvl="1" indent="-342900"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Medium Earth orbit Satellites</a:t>
            </a:r>
          </a:p>
          <a:p>
            <a:pPr marL="812800" lvl="1" indent="-342900"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Low Earth orbit Satellites</a:t>
            </a:r>
          </a:p>
          <a:p>
            <a:pPr marL="812800" lvl="1" indent="-342900">
              <a:buFont typeface="Wingdings"/>
              <a:buChar char=""/>
              <a:tabLst>
                <a:tab pos="354965" algn="l"/>
                <a:tab pos="355600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Satellite </a:t>
            </a:r>
            <a:r>
              <a:rPr lang="en-IN" sz="2000" dirty="0" err="1" smtClean="0">
                <a:latin typeface="Gothic Uralic"/>
                <a:cs typeface="Gothic Uralic"/>
              </a:rPr>
              <a:t>vs</a:t>
            </a:r>
            <a:r>
              <a:rPr lang="en-IN" sz="2000" dirty="0" smtClean="0">
                <a:latin typeface="Gothic Uralic"/>
                <a:cs typeface="Gothic Uralic"/>
              </a:rPr>
              <a:t> </a:t>
            </a:r>
            <a:r>
              <a:rPr lang="en-IN" sz="2000" dirty="0" err="1" smtClean="0">
                <a:latin typeface="Gothic Uralic"/>
                <a:cs typeface="Gothic Uralic"/>
              </a:rPr>
              <a:t>Fiber</a:t>
            </a:r>
            <a:endParaRPr lang="en-IN" sz="2000" dirty="0" smtClean="0">
              <a:latin typeface="Gothic Uralic"/>
              <a:cs typeface="Gothic Uralic"/>
            </a:endParaRPr>
          </a:p>
          <a:p>
            <a:pPr marL="88900" lvl="1" indent="17463">
              <a:buFont typeface="Wingdings"/>
              <a:buChar char=""/>
              <a:tabLst>
                <a:tab pos="90488" algn="l"/>
              </a:tabLst>
            </a:pPr>
            <a:r>
              <a:rPr lang="en-IN" sz="2000" dirty="0" smtClean="0">
                <a:latin typeface="Gothic Uralic"/>
                <a:cs typeface="Gothic Uralic"/>
              </a:rPr>
              <a:t> Public Switched Telephone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9E12-1D62-4A1A-9B41-AA0033BD5F77}" type="datetime1">
              <a:rPr lang="en-US" smtClean="0"/>
              <a:pPr/>
              <a:t>8/24/2020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SNSRCAS/ BCOM IT/ III SEM/ Viveka.M/ AP/  RDBMS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57185" y="2357430"/>
            <a:ext cx="11358642" cy="76944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1155CC"/>
                </a:solidFill>
                <a:effectLst/>
                <a:latin typeface="Verdana" pitchFamily="34" charset="0"/>
                <a:cs typeface="Arial" pitchFamily="34" charset="0"/>
                <a:hlinkClick r:id="rId2"/>
              </a:rPr>
              <a:t>https://tinyurl.com/networkingphysicallayer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3171857" y="71414"/>
            <a:ext cx="77724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Twisted Pair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2157383" y="857232"/>
            <a:ext cx="10444192" cy="5429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Two insulated wires arranged in a spiral pattern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Copper or steel coated with copper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signal is transmitted through one wire and a ground reference is transmitted in the other wire.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Typically twisted pair is installed in building telephone wiring.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Local loop connection to central telephone exchange is twisted pair.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800" dirty="0" smtClean="0"/>
              <a:t>Limited in distance, bandwidth and data rate due to problems with attenuation, interference and noise</a:t>
            </a:r>
          </a:p>
          <a:p>
            <a:pPr lvl="1"/>
            <a:r>
              <a:rPr lang="en-US" sz="2400" dirty="0" smtClean="0"/>
              <a:t>Issue: cross-talk due to interference from other signals</a:t>
            </a:r>
          </a:p>
          <a:p>
            <a:pPr lvl="1"/>
            <a:r>
              <a:rPr lang="en-US" sz="2400" dirty="0" smtClean="0"/>
              <a:t>“shielding” wire (shielded twisted pair (STP)) with metallic braid or sheathing reduces interference. “twisting” reduces low-frequency interference and crosstalk.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5410808" y="397510"/>
            <a:ext cx="402971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-3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Twisted-pair</a:t>
            </a:r>
            <a:r>
              <a:rPr kumimoji="0" lang="en-US" sz="4000" b="1" i="0" u="none" strike="noStrike" kern="1200" cap="none" spc="-8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en-US" sz="4000" b="1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cable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3086077" y="4223781"/>
            <a:ext cx="8610600" cy="120548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4"/>
          <p:cNvSpPr txBox="1"/>
          <p:nvPr/>
        </p:nvSpPr>
        <p:spPr>
          <a:xfrm>
            <a:off x="3687419" y="1845005"/>
            <a:ext cx="5807710" cy="1551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Palladio Uralic"/>
                <a:cs typeface="Palladio Uralic"/>
              </a:rPr>
              <a:t>A twisted </a:t>
            </a:r>
            <a:r>
              <a:rPr sz="2000" spc="-5" dirty="0">
                <a:latin typeface="Palladio Uralic"/>
                <a:cs typeface="Palladio Uralic"/>
              </a:rPr>
              <a:t>pair consists </a:t>
            </a:r>
            <a:r>
              <a:rPr sz="2000" dirty="0">
                <a:latin typeface="Palladio Uralic"/>
                <a:cs typeface="Palladio Uralic"/>
              </a:rPr>
              <a:t>of </a:t>
            </a:r>
            <a:r>
              <a:rPr sz="2000" spc="-15" dirty="0">
                <a:latin typeface="Palladio Uralic"/>
                <a:cs typeface="Palladio Uralic"/>
              </a:rPr>
              <a:t>two</a:t>
            </a:r>
            <a:r>
              <a:rPr sz="2000" spc="-190" dirty="0">
                <a:latin typeface="Palladio Uralic"/>
                <a:cs typeface="Palladio Uralic"/>
              </a:rPr>
              <a:t> </a:t>
            </a:r>
            <a:r>
              <a:rPr sz="2000" spc="-5" dirty="0">
                <a:latin typeface="Palladio Uralic"/>
                <a:cs typeface="Palladio Uralic"/>
              </a:rPr>
              <a:t>conductors</a:t>
            </a:r>
            <a:endParaRPr sz="20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2000">
              <a:latin typeface="Palladio Uralic"/>
              <a:cs typeface="Palladio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dirty="0">
                <a:latin typeface="Palladio Uralic"/>
                <a:cs typeface="Palladio Uralic"/>
              </a:rPr>
              <a:t>Basically </a:t>
            </a:r>
            <a:r>
              <a:rPr sz="2000" spc="-5" dirty="0">
                <a:latin typeface="Palladio Uralic"/>
                <a:cs typeface="Palladio Uralic"/>
              </a:rPr>
              <a:t>copper</a:t>
            </a:r>
            <a:r>
              <a:rPr sz="2000" spc="-45" dirty="0">
                <a:latin typeface="Palladio Uralic"/>
                <a:cs typeface="Palladio Uralic"/>
              </a:rPr>
              <a:t> </a:t>
            </a:r>
            <a:r>
              <a:rPr sz="2000" spc="-5" dirty="0">
                <a:latin typeface="Palladio Uralic"/>
                <a:cs typeface="Palladio Uralic"/>
              </a:rPr>
              <a:t>based</a:t>
            </a:r>
            <a:endParaRPr sz="2000">
              <a:latin typeface="Palladio Uralic"/>
              <a:cs typeface="Palladio Ural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Wingdings"/>
              <a:buChar char=""/>
            </a:pPr>
            <a:endParaRPr sz="2000">
              <a:latin typeface="Palladio Uralic"/>
              <a:cs typeface="Palladio Uralic"/>
            </a:endParaRPr>
          </a:p>
          <a:p>
            <a:pPr marL="355600" indent="-342900">
              <a:lnSpc>
                <a:spcPct val="100000"/>
              </a:lnSpc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sz="2000" spc="-15" dirty="0">
                <a:latin typeface="Palladio Uralic"/>
                <a:cs typeface="Palladio Uralic"/>
              </a:rPr>
              <a:t>With </a:t>
            </a:r>
            <a:r>
              <a:rPr sz="2000" spc="-5" dirty="0">
                <a:latin typeface="Palladio Uralic"/>
                <a:cs typeface="Palladio Uralic"/>
              </a:rPr>
              <a:t>its </a:t>
            </a:r>
            <a:r>
              <a:rPr sz="2000" dirty="0">
                <a:latin typeface="Palladio Uralic"/>
                <a:cs typeface="Palladio Uralic"/>
              </a:rPr>
              <a:t>own plastic insulation, </a:t>
            </a:r>
            <a:r>
              <a:rPr sz="2000" spc="-5" dirty="0">
                <a:latin typeface="Palladio Uralic"/>
                <a:cs typeface="Palladio Uralic"/>
              </a:rPr>
              <a:t>twisted</a:t>
            </a:r>
            <a:r>
              <a:rPr sz="2000" spc="-114" dirty="0">
                <a:latin typeface="Palladio Uralic"/>
                <a:cs typeface="Palladio Uralic"/>
              </a:rPr>
              <a:t> </a:t>
            </a:r>
            <a:r>
              <a:rPr sz="2000" spc="-15" dirty="0">
                <a:latin typeface="Palladio Uralic"/>
                <a:cs typeface="Palladio Uralic"/>
              </a:rPr>
              <a:t>together.</a:t>
            </a:r>
            <a:endParaRPr sz="2000">
              <a:latin typeface="Palladio Uralic"/>
              <a:cs typeface="Palladio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22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657449" y="491202"/>
            <a:ext cx="8288161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5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Twisted </a:t>
            </a:r>
            <a:r>
              <a:rPr kumimoji="0" lang="en-US" sz="5400" b="0" i="0" u="none" strike="noStrike" kern="1200" cap="none" spc="-4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Pair</a:t>
            </a:r>
            <a:r>
              <a:rPr kumimoji="0" lang="en-US" sz="5400" b="0" i="0" u="none" strike="noStrike" kern="1200" cap="none" spc="-3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 </a:t>
            </a: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Cables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ladio Uralic"/>
              <a:ea typeface="+mj-ea"/>
              <a:cs typeface="Palladio Uralic"/>
            </a:endParaRPr>
          </a:p>
        </p:txBody>
      </p:sp>
      <p:grpSp>
        <p:nvGrpSpPr>
          <p:cNvPr id="9" name="object 4"/>
          <p:cNvGrpSpPr/>
          <p:nvPr/>
        </p:nvGrpSpPr>
        <p:grpSpPr>
          <a:xfrm>
            <a:off x="5021644" y="2028080"/>
            <a:ext cx="3657957" cy="2223770"/>
            <a:chOff x="3357245" y="2028317"/>
            <a:chExt cx="2654300" cy="2223770"/>
          </a:xfrm>
        </p:grpSpPr>
        <p:sp>
          <p:nvSpPr>
            <p:cNvPr id="10" name="object 5"/>
            <p:cNvSpPr/>
            <p:nvPr/>
          </p:nvSpPr>
          <p:spPr>
            <a:xfrm>
              <a:off x="3371850" y="3505962"/>
              <a:ext cx="2625090" cy="731520"/>
            </a:xfrm>
            <a:custGeom>
              <a:avLst/>
              <a:gdLst/>
              <a:ahLst/>
              <a:cxnLst/>
              <a:rect l="l" t="t" r="r" b="b"/>
              <a:pathLst>
                <a:path w="2625090" h="731520">
                  <a:moveTo>
                    <a:pt x="2625090" y="731519"/>
                  </a:moveTo>
                  <a:lnTo>
                    <a:pt x="2625090" y="620394"/>
                  </a:lnTo>
                  <a:lnTo>
                    <a:pt x="1312164" y="620394"/>
                  </a:lnTo>
                  <a:lnTo>
                    <a:pt x="1312164" y="0"/>
                  </a:lnTo>
                </a:path>
                <a:path w="2625090" h="731520">
                  <a:moveTo>
                    <a:pt x="0" y="731519"/>
                  </a:moveTo>
                  <a:lnTo>
                    <a:pt x="0" y="620394"/>
                  </a:lnTo>
                  <a:lnTo>
                    <a:pt x="1312926" y="620394"/>
                  </a:lnTo>
                  <a:lnTo>
                    <a:pt x="1312926" y="0"/>
                  </a:lnTo>
                </a:path>
              </a:pathLst>
            </a:custGeom>
            <a:ln w="2895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6"/>
            <p:cNvSpPr/>
            <p:nvPr/>
          </p:nvSpPr>
          <p:spPr>
            <a:xfrm>
              <a:off x="3559302" y="2042922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2007108" y="0"/>
                  </a:moveTo>
                  <a:lnTo>
                    <a:pt x="243839" y="0"/>
                  </a:lnTo>
                  <a:lnTo>
                    <a:pt x="194711" y="4955"/>
                  </a:lnTo>
                  <a:lnTo>
                    <a:pt x="148947" y="19169"/>
                  </a:lnTo>
                  <a:lnTo>
                    <a:pt x="107528" y="41656"/>
                  </a:lnTo>
                  <a:lnTo>
                    <a:pt x="71437" y="71437"/>
                  </a:lnTo>
                  <a:lnTo>
                    <a:pt x="41656" y="107528"/>
                  </a:lnTo>
                  <a:lnTo>
                    <a:pt x="19169" y="148947"/>
                  </a:lnTo>
                  <a:lnTo>
                    <a:pt x="4955" y="194711"/>
                  </a:lnTo>
                  <a:lnTo>
                    <a:pt x="0" y="243839"/>
                  </a:lnTo>
                  <a:lnTo>
                    <a:pt x="0" y="1219200"/>
                  </a:lnTo>
                  <a:lnTo>
                    <a:pt x="4955" y="1268328"/>
                  </a:lnTo>
                  <a:lnTo>
                    <a:pt x="19169" y="1314092"/>
                  </a:lnTo>
                  <a:lnTo>
                    <a:pt x="41656" y="1355511"/>
                  </a:lnTo>
                  <a:lnTo>
                    <a:pt x="71437" y="1391602"/>
                  </a:lnTo>
                  <a:lnTo>
                    <a:pt x="107528" y="1421383"/>
                  </a:lnTo>
                  <a:lnTo>
                    <a:pt x="148947" y="1443870"/>
                  </a:lnTo>
                  <a:lnTo>
                    <a:pt x="194711" y="1458084"/>
                  </a:lnTo>
                  <a:lnTo>
                    <a:pt x="243839" y="1463039"/>
                  </a:lnTo>
                  <a:lnTo>
                    <a:pt x="2007108" y="1463039"/>
                  </a:lnTo>
                  <a:lnTo>
                    <a:pt x="2056236" y="1458084"/>
                  </a:lnTo>
                  <a:lnTo>
                    <a:pt x="2102000" y="1443870"/>
                  </a:lnTo>
                  <a:lnTo>
                    <a:pt x="2143419" y="1421383"/>
                  </a:lnTo>
                  <a:lnTo>
                    <a:pt x="2179510" y="1391602"/>
                  </a:lnTo>
                  <a:lnTo>
                    <a:pt x="2209291" y="1355511"/>
                  </a:lnTo>
                  <a:lnTo>
                    <a:pt x="2231778" y="1314092"/>
                  </a:lnTo>
                  <a:lnTo>
                    <a:pt x="2245992" y="1268328"/>
                  </a:lnTo>
                  <a:lnTo>
                    <a:pt x="2250948" y="1219200"/>
                  </a:lnTo>
                  <a:lnTo>
                    <a:pt x="2250948" y="243839"/>
                  </a:lnTo>
                  <a:lnTo>
                    <a:pt x="2245992" y="194711"/>
                  </a:lnTo>
                  <a:lnTo>
                    <a:pt x="2231778" y="148947"/>
                  </a:lnTo>
                  <a:lnTo>
                    <a:pt x="2209291" y="107528"/>
                  </a:lnTo>
                  <a:lnTo>
                    <a:pt x="2179510" y="71437"/>
                  </a:lnTo>
                  <a:lnTo>
                    <a:pt x="2143419" y="41656"/>
                  </a:lnTo>
                  <a:lnTo>
                    <a:pt x="2102000" y="19169"/>
                  </a:lnTo>
                  <a:lnTo>
                    <a:pt x="2056236" y="4955"/>
                  </a:lnTo>
                  <a:lnTo>
                    <a:pt x="200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7"/>
            <p:cNvSpPr/>
            <p:nvPr/>
          </p:nvSpPr>
          <p:spPr>
            <a:xfrm>
              <a:off x="3559302" y="2042922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0" y="243839"/>
                  </a:moveTo>
                  <a:lnTo>
                    <a:pt x="4955" y="194711"/>
                  </a:lnTo>
                  <a:lnTo>
                    <a:pt x="19169" y="148947"/>
                  </a:lnTo>
                  <a:lnTo>
                    <a:pt x="41656" y="107528"/>
                  </a:lnTo>
                  <a:lnTo>
                    <a:pt x="71437" y="71437"/>
                  </a:lnTo>
                  <a:lnTo>
                    <a:pt x="107528" y="41656"/>
                  </a:lnTo>
                  <a:lnTo>
                    <a:pt x="148947" y="19169"/>
                  </a:lnTo>
                  <a:lnTo>
                    <a:pt x="194711" y="4955"/>
                  </a:lnTo>
                  <a:lnTo>
                    <a:pt x="243839" y="0"/>
                  </a:lnTo>
                  <a:lnTo>
                    <a:pt x="2007108" y="0"/>
                  </a:lnTo>
                  <a:lnTo>
                    <a:pt x="2056236" y="4955"/>
                  </a:lnTo>
                  <a:lnTo>
                    <a:pt x="2102000" y="19169"/>
                  </a:lnTo>
                  <a:lnTo>
                    <a:pt x="2143419" y="41656"/>
                  </a:lnTo>
                  <a:lnTo>
                    <a:pt x="2179510" y="71437"/>
                  </a:lnTo>
                  <a:lnTo>
                    <a:pt x="2209291" y="107528"/>
                  </a:lnTo>
                  <a:lnTo>
                    <a:pt x="2231778" y="148947"/>
                  </a:lnTo>
                  <a:lnTo>
                    <a:pt x="2245992" y="194711"/>
                  </a:lnTo>
                  <a:lnTo>
                    <a:pt x="2250948" y="243839"/>
                  </a:lnTo>
                  <a:lnTo>
                    <a:pt x="2250948" y="1219200"/>
                  </a:lnTo>
                  <a:lnTo>
                    <a:pt x="2245992" y="1268328"/>
                  </a:lnTo>
                  <a:lnTo>
                    <a:pt x="2231778" y="1314092"/>
                  </a:lnTo>
                  <a:lnTo>
                    <a:pt x="2209291" y="1355511"/>
                  </a:lnTo>
                  <a:lnTo>
                    <a:pt x="2179510" y="1391602"/>
                  </a:lnTo>
                  <a:lnTo>
                    <a:pt x="2143419" y="1421383"/>
                  </a:lnTo>
                  <a:lnTo>
                    <a:pt x="2102000" y="1443870"/>
                  </a:lnTo>
                  <a:lnTo>
                    <a:pt x="2056236" y="1458084"/>
                  </a:lnTo>
                  <a:lnTo>
                    <a:pt x="2007108" y="1463039"/>
                  </a:lnTo>
                  <a:lnTo>
                    <a:pt x="243839" y="1463039"/>
                  </a:lnTo>
                  <a:lnTo>
                    <a:pt x="194711" y="1458084"/>
                  </a:lnTo>
                  <a:lnTo>
                    <a:pt x="148947" y="1443870"/>
                  </a:lnTo>
                  <a:lnTo>
                    <a:pt x="107528" y="1421383"/>
                  </a:lnTo>
                  <a:lnTo>
                    <a:pt x="71437" y="1391602"/>
                  </a:lnTo>
                  <a:lnTo>
                    <a:pt x="41656" y="1355511"/>
                  </a:lnTo>
                  <a:lnTo>
                    <a:pt x="19169" y="1314092"/>
                  </a:lnTo>
                  <a:lnTo>
                    <a:pt x="4955" y="1268328"/>
                  </a:lnTo>
                  <a:lnTo>
                    <a:pt x="0" y="1219200"/>
                  </a:lnTo>
                  <a:lnTo>
                    <a:pt x="0" y="243839"/>
                  </a:lnTo>
                  <a:close/>
                </a:path>
              </a:pathLst>
            </a:custGeom>
            <a:ln w="28956">
              <a:solidFill>
                <a:srgbClr val="9C525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9" name="object 8"/>
          <p:cNvSpPr txBox="1"/>
          <p:nvPr/>
        </p:nvSpPr>
        <p:spPr>
          <a:xfrm>
            <a:off x="5397417" y="2610501"/>
            <a:ext cx="2906238" cy="3149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900" spc="-20" dirty="0">
                <a:latin typeface="Arial"/>
                <a:cs typeface="Arial"/>
              </a:rPr>
              <a:t>Twisted </a:t>
            </a:r>
            <a:r>
              <a:rPr sz="1900" spc="-5" dirty="0">
                <a:latin typeface="Arial"/>
                <a:cs typeface="Arial"/>
              </a:rPr>
              <a:t>Pair</a:t>
            </a:r>
            <a:r>
              <a:rPr sz="1900" spc="25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cables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0" name="object 9"/>
          <p:cNvGrpSpPr/>
          <p:nvPr/>
        </p:nvGrpSpPr>
        <p:grpSpPr>
          <a:xfrm>
            <a:off x="3469549" y="4222640"/>
            <a:ext cx="3142518" cy="1492250"/>
            <a:chOff x="2231008" y="4222877"/>
            <a:chExt cx="2280285" cy="1492250"/>
          </a:xfrm>
        </p:grpSpPr>
        <p:sp>
          <p:nvSpPr>
            <p:cNvPr id="21" name="object 10"/>
            <p:cNvSpPr/>
            <p:nvPr/>
          </p:nvSpPr>
          <p:spPr>
            <a:xfrm>
              <a:off x="2245613" y="4237482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2007108" y="0"/>
                  </a:moveTo>
                  <a:lnTo>
                    <a:pt x="243840" y="0"/>
                  </a:lnTo>
                  <a:lnTo>
                    <a:pt x="194711" y="4955"/>
                  </a:lnTo>
                  <a:lnTo>
                    <a:pt x="148947" y="19169"/>
                  </a:lnTo>
                  <a:lnTo>
                    <a:pt x="107528" y="41656"/>
                  </a:lnTo>
                  <a:lnTo>
                    <a:pt x="71437" y="71437"/>
                  </a:lnTo>
                  <a:lnTo>
                    <a:pt x="41656" y="107528"/>
                  </a:lnTo>
                  <a:lnTo>
                    <a:pt x="19169" y="148947"/>
                  </a:lnTo>
                  <a:lnTo>
                    <a:pt x="4955" y="194711"/>
                  </a:lnTo>
                  <a:lnTo>
                    <a:pt x="0" y="243840"/>
                  </a:lnTo>
                  <a:lnTo>
                    <a:pt x="0" y="1219200"/>
                  </a:lnTo>
                  <a:lnTo>
                    <a:pt x="4955" y="1268342"/>
                  </a:lnTo>
                  <a:lnTo>
                    <a:pt x="19169" y="1314114"/>
                  </a:lnTo>
                  <a:lnTo>
                    <a:pt x="41656" y="1355534"/>
                  </a:lnTo>
                  <a:lnTo>
                    <a:pt x="71437" y="1391621"/>
                  </a:lnTo>
                  <a:lnTo>
                    <a:pt x="107528" y="1421396"/>
                  </a:lnTo>
                  <a:lnTo>
                    <a:pt x="148947" y="1443878"/>
                  </a:lnTo>
                  <a:lnTo>
                    <a:pt x="194711" y="1458086"/>
                  </a:lnTo>
                  <a:lnTo>
                    <a:pt x="243840" y="1463040"/>
                  </a:lnTo>
                  <a:lnTo>
                    <a:pt x="2007108" y="1463040"/>
                  </a:lnTo>
                  <a:lnTo>
                    <a:pt x="2056236" y="1458086"/>
                  </a:lnTo>
                  <a:lnTo>
                    <a:pt x="2102000" y="1443878"/>
                  </a:lnTo>
                  <a:lnTo>
                    <a:pt x="2143419" y="1421396"/>
                  </a:lnTo>
                  <a:lnTo>
                    <a:pt x="2179510" y="1391621"/>
                  </a:lnTo>
                  <a:lnTo>
                    <a:pt x="2209291" y="1355534"/>
                  </a:lnTo>
                  <a:lnTo>
                    <a:pt x="2231778" y="1314114"/>
                  </a:lnTo>
                  <a:lnTo>
                    <a:pt x="2245992" y="1268342"/>
                  </a:lnTo>
                  <a:lnTo>
                    <a:pt x="2250948" y="1219200"/>
                  </a:lnTo>
                  <a:lnTo>
                    <a:pt x="2250948" y="243840"/>
                  </a:lnTo>
                  <a:lnTo>
                    <a:pt x="2245992" y="194711"/>
                  </a:lnTo>
                  <a:lnTo>
                    <a:pt x="2231778" y="148947"/>
                  </a:lnTo>
                  <a:lnTo>
                    <a:pt x="2209291" y="107528"/>
                  </a:lnTo>
                  <a:lnTo>
                    <a:pt x="2179510" y="71437"/>
                  </a:lnTo>
                  <a:lnTo>
                    <a:pt x="2143419" y="41656"/>
                  </a:lnTo>
                  <a:lnTo>
                    <a:pt x="2102000" y="19169"/>
                  </a:lnTo>
                  <a:lnTo>
                    <a:pt x="2056236" y="4955"/>
                  </a:lnTo>
                  <a:lnTo>
                    <a:pt x="200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11"/>
            <p:cNvSpPr/>
            <p:nvPr/>
          </p:nvSpPr>
          <p:spPr>
            <a:xfrm>
              <a:off x="2245613" y="4237482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0" y="243840"/>
                  </a:moveTo>
                  <a:lnTo>
                    <a:pt x="4955" y="194711"/>
                  </a:lnTo>
                  <a:lnTo>
                    <a:pt x="19169" y="148947"/>
                  </a:lnTo>
                  <a:lnTo>
                    <a:pt x="41656" y="107528"/>
                  </a:lnTo>
                  <a:lnTo>
                    <a:pt x="71437" y="71437"/>
                  </a:lnTo>
                  <a:lnTo>
                    <a:pt x="107528" y="41656"/>
                  </a:lnTo>
                  <a:lnTo>
                    <a:pt x="148947" y="19169"/>
                  </a:lnTo>
                  <a:lnTo>
                    <a:pt x="194711" y="4955"/>
                  </a:lnTo>
                  <a:lnTo>
                    <a:pt x="243840" y="0"/>
                  </a:lnTo>
                  <a:lnTo>
                    <a:pt x="2007108" y="0"/>
                  </a:lnTo>
                  <a:lnTo>
                    <a:pt x="2056236" y="4955"/>
                  </a:lnTo>
                  <a:lnTo>
                    <a:pt x="2102000" y="19169"/>
                  </a:lnTo>
                  <a:lnTo>
                    <a:pt x="2143419" y="41656"/>
                  </a:lnTo>
                  <a:lnTo>
                    <a:pt x="2179510" y="71437"/>
                  </a:lnTo>
                  <a:lnTo>
                    <a:pt x="2209291" y="107528"/>
                  </a:lnTo>
                  <a:lnTo>
                    <a:pt x="2231778" y="148947"/>
                  </a:lnTo>
                  <a:lnTo>
                    <a:pt x="2245992" y="194711"/>
                  </a:lnTo>
                  <a:lnTo>
                    <a:pt x="2250948" y="243840"/>
                  </a:lnTo>
                  <a:lnTo>
                    <a:pt x="2250948" y="1219200"/>
                  </a:lnTo>
                  <a:lnTo>
                    <a:pt x="2245992" y="1268342"/>
                  </a:lnTo>
                  <a:lnTo>
                    <a:pt x="2231778" y="1314114"/>
                  </a:lnTo>
                  <a:lnTo>
                    <a:pt x="2209291" y="1355534"/>
                  </a:lnTo>
                  <a:lnTo>
                    <a:pt x="2179510" y="1391621"/>
                  </a:lnTo>
                  <a:lnTo>
                    <a:pt x="2143419" y="1421396"/>
                  </a:lnTo>
                  <a:lnTo>
                    <a:pt x="2102000" y="1443878"/>
                  </a:lnTo>
                  <a:lnTo>
                    <a:pt x="2056236" y="1458086"/>
                  </a:lnTo>
                  <a:lnTo>
                    <a:pt x="2007108" y="1463040"/>
                  </a:lnTo>
                  <a:lnTo>
                    <a:pt x="243840" y="1463040"/>
                  </a:lnTo>
                  <a:lnTo>
                    <a:pt x="194711" y="1458086"/>
                  </a:lnTo>
                  <a:lnTo>
                    <a:pt x="148947" y="1443878"/>
                  </a:lnTo>
                  <a:lnTo>
                    <a:pt x="107528" y="1421396"/>
                  </a:lnTo>
                  <a:lnTo>
                    <a:pt x="71437" y="1391621"/>
                  </a:lnTo>
                  <a:lnTo>
                    <a:pt x="41656" y="1355534"/>
                  </a:lnTo>
                  <a:lnTo>
                    <a:pt x="19169" y="1314114"/>
                  </a:lnTo>
                  <a:lnTo>
                    <a:pt x="4955" y="1268342"/>
                  </a:lnTo>
                  <a:lnTo>
                    <a:pt x="0" y="1219200"/>
                  </a:lnTo>
                  <a:lnTo>
                    <a:pt x="0" y="243840"/>
                  </a:lnTo>
                  <a:close/>
                </a:path>
              </a:pathLst>
            </a:custGeom>
            <a:ln w="28956">
              <a:solidFill>
                <a:srgbClr val="5F76B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" name="object 12"/>
          <p:cNvSpPr txBox="1"/>
          <p:nvPr/>
        </p:nvSpPr>
        <p:spPr>
          <a:xfrm>
            <a:off x="4115032" y="4515755"/>
            <a:ext cx="1847356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73660" algn="ctr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Unshielded  </a:t>
            </a:r>
            <a:r>
              <a:rPr sz="1900" spc="-20" dirty="0">
                <a:latin typeface="Arial"/>
                <a:cs typeface="Arial"/>
              </a:rPr>
              <a:t>Twisted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Pair  (UTP)</a:t>
            </a:r>
            <a:endParaRPr sz="1900">
              <a:latin typeface="Arial"/>
              <a:cs typeface="Arial"/>
            </a:endParaRPr>
          </a:p>
        </p:txBody>
      </p:sp>
      <p:grpSp>
        <p:nvGrpSpPr>
          <p:cNvPr id="24" name="object 13"/>
          <p:cNvGrpSpPr/>
          <p:nvPr/>
        </p:nvGrpSpPr>
        <p:grpSpPr>
          <a:xfrm>
            <a:off x="7088478" y="4222766"/>
            <a:ext cx="3142518" cy="1492250"/>
            <a:chOff x="4856988" y="4223003"/>
            <a:chExt cx="2280285" cy="1492250"/>
          </a:xfrm>
        </p:grpSpPr>
        <p:sp>
          <p:nvSpPr>
            <p:cNvPr id="25" name="object 14"/>
            <p:cNvSpPr/>
            <p:nvPr/>
          </p:nvSpPr>
          <p:spPr>
            <a:xfrm>
              <a:off x="4871466" y="4237481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2007108" y="0"/>
                  </a:moveTo>
                  <a:lnTo>
                    <a:pt x="243839" y="0"/>
                  </a:lnTo>
                  <a:lnTo>
                    <a:pt x="194711" y="4955"/>
                  </a:lnTo>
                  <a:lnTo>
                    <a:pt x="148947" y="19169"/>
                  </a:lnTo>
                  <a:lnTo>
                    <a:pt x="107528" y="41656"/>
                  </a:lnTo>
                  <a:lnTo>
                    <a:pt x="71437" y="71437"/>
                  </a:lnTo>
                  <a:lnTo>
                    <a:pt x="41656" y="107528"/>
                  </a:lnTo>
                  <a:lnTo>
                    <a:pt x="19169" y="148947"/>
                  </a:lnTo>
                  <a:lnTo>
                    <a:pt x="4955" y="194711"/>
                  </a:lnTo>
                  <a:lnTo>
                    <a:pt x="0" y="243840"/>
                  </a:lnTo>
                  <a:lnTo>
                    <a:pt x="0" y="1219200"/>
                  </a:lnTo>
                  <a:lnTo>
                    <a:pt x="4955" y="1268342"/>
                  </a:lnTo>
                  <a:lnTo>
                    <a:pt x="19169" y="1314114"/>
                  </a:lnTo>
                  <a:lnTo>
                    <a:pt x="41656" y="1355534"/>
                  </a:lnTo>
                  <a:lnTo>
                    <a:pt x="71437" y="1391621"/>
                  </a:lnTo>
                  <a:lnTo>
                    <a:pt x="107528" y="1421396"/>
                  </a:lnTo>
                  <a:lnTo>
                    <a:pt x="148947" y="1443878"/>
                  </a:lnTo>
                  <a:lnTo>
                    <a:pt x="194711" y="1458086"/>
                  </a:lnTo>
                  <a:lnTo>
                    <a:pt x="243839" y="1463040"/>
                  </a:lnTo>
                  <a:lnTo>
                    <a:pt x="2007108" y="1463040"/>
                  </a:lnTo>
                  <a:lnTo>
                    <a:pt x="2056236" y="1458086"/>
                  </a:lnTo>
                  <a:lnTo>
                    <a:pt x="2102000" y="1443878"/>
                  </a:lnTo>
                  <a:lnTo>
                    <a:pt x="2143419" y="1421396"/>
                  </a:lnTo>
                  <a:lnTo>
                    <a:pt x="2179510" y="1391621"/>
                  </a:lnTo>
                  <a:lnTo>
                    <a:pt x="2209291" y="1355534"/>
                  </a:lnTo>
                  <a:lnTo>
                    <a:pt x="2231778" y="1314114"/>
                  </a:lnTo>
                  <a:lnTo>
                    <a:pt x="2245992" y="1268342"/>
                  </a:lnTo>
                  <a:lnTo>
                    <a:pt x="2250948" y="1219200"/>
                  </a:lnTo>
                  <a:lnTo>
                    <a:pt x="2250948" y="243840"/>
                  </a:lnTo>
                  <a:lnTo>
                    <a:pt x="2245992" y="194711"/>
                  </a:lnTo>
                  <a:lnTo>
                    <a:pt x="2231778" y="148947"/>
                  </a:lnTo>
                  <a:lnTo>
                    <a:pt x="2209291" y="107528"/>
                  </a:lnTo>
                  <a:lnTo>
                    <a:pt x="2179510" y="71437"/>
                  </a:lnTo>
                  <a:lnTo>
                    <a:pt x="2143419" y="41656"/>
                  </a:lnTo>
                  <a:lnTo>
                    <a:pt x="2102000" y="19169"/>
                  </a:lnTo>
                  <a:lnTo>
                    <a:pt x="2056236" y="4955"/>
                  </a:lnTo>
                  <a:lnTo>
                    <a:pt x="20071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15"/>
            <p:cNvSpPr/>
            <p:nvPr/>
          </p:nvSpPr>
          <p:spPr>
            <a:xfrm>
              <a:off x="4871466" y="4237481"/>
              <a:ext cx="2251075" cy="1463040"/>
            </a:xfrm>
            <a:custGeom>
              <a:avLst/>
              <a:gdLst/>
              <a:ahLst/>
              <a:cxnLst/>
              <a:rect l="l" t="t" r="r" b="b"/>
              <a:pathLst>
                <a:path w="2251075" h="1463039">
                  <a:moveTo>
                    <a:pt x="0" y="243840"/>
                  </a:moveTo>
                  <a:lnTo>
                    <a:pt x="4955" y="194711"/>
                  </a:lnTo>
                  <a:lnTo>
                    <a:pt x="19169" y="148947"/>
                  </a:lnTo>
                  <a:lnTo>
                    <a:pt x="41656" y="107528"/>
                  </a:lnTo>
                  <a:lnTo>
                    <a:pt x="71437" y="71437"/>
                  </a:lnTo>
                  <a:lnTo>
                    <a:pt x="107528" y="41656"/>
                  </a:lnTo>
                  <a:lnTo>
                    <a:pt x="148947" y="19169"/>
                  </a:lnTo>
                  <a:lnTo>
                    <a:pt x="194711" y="4955"/>
                  </a:lnTo>
                  <a:lnTo>
                    <a:pt x="243839" y="0"/>
                  </a:lnTo>
                  <a:lnTo>
                    <a:pt x="2007108" y="0"/>
                  </a:lnTo>
                  <a:lnTo>
                    <a:pt x="2056236" y="4955"/>
                  </a:lnTo>
                  <a:lnTo>
                    <a:pt x="2102000" y="19169"/>
                  </a:lnTo>
                  <a:lnTo>
                    <a:pt x="2143419" y="41656"/>
                  </a:lnTo>
                  <a:lnTo>
                    <a:pt x="2179510" y="71437"/>
                  </a:lnTo>
                  <a:lnTo>
                    <a:pt x="2209291" y="107528"/>
                  </a:lnTo>
                  <a:lnTo>
                    <a:pt x="2231778" y="148947"/>
                  </a:lnTo>
                  <a:lnTo>
                    <a:pt x="2245992" y="194711"/>
                  </a:lnTo>
                  <a:lnTo>
                    <a:pt x="2250948" y="243840"/>
                  </a:lnTo>
                  <a:lnTo>
                    <a:pt x="2250948" y="1219200"/>
                  </a:lnTo>
                  <a:lnTo>
                    <a:pt x="2245992" y="1268342"/>
                  </a:lnTo>
                  <a:lnTo>
                    <a:pt x="2231778" y="1314114"/>
                  </a:lnTo>
                  <a:lnTo>
                    <a:pt x="2209291" y="1355534"/>
                  </a:lnTo>
                  <a:lnTo>
                    <a:pt x="2179510" y="1391621"/>
                  </a:lnTo>
                  <a:lnTo>
                    <a:pt x="2143419" y="1421396"/>
                  </a:lnTo>
                  <a:lnTo>
                    <a:pt x="2102000" y="1443878"/>
                  </a:lnTo>
                  <a:lnTo>
                    <a:pt x="2056236" y="1458086"/>
                  </a:lnTo>
                  <a:lnTo>
                    <a:pt x="2007108" y="1463040"/>
                  </a:lnTo>
                  <a:lnTo>
                    <a:pt x="243839" y="1463040"/>
                  </a:lnTo>
                  <a:lnTo>
                    <a:pt x="194711" y="1458086"/>
                  </a:lnTo>
                  <a:lnTo>
                    <a:pt x="148947" y="1443878"/>
                  </a:lnTo>
                  <a:lnTo>
                    <a:pt x="107528" y="1421396"/>
                  </a:lnTo>
                  <a:lnTo>
                    <a:pt x="71437" y="1391621"/>
                  </a:lnTo>
                  <a:lnTo>
                    <a:pt x="41656" y="1355534"/>
                  </a:lnTo>
                  <a:lnTo>
                    <a:pt x="19169" y="1314114"/>
                  </a:lnTo>
                  <a:lnTo>
                    <a:pt x="4955" y="1268342"/>
                  </a:lnTo>
                  <a:lnTo>
                    <a:pt x="0" y="1219200"/>
                  </a:lnTo>
                  <a:lnTo>
                    <a:pt x="0" y="243840"/>
                  </a:lnTo>
                  <a:close/>
                </a:path>
              </a:pathLst>
            </a:custGeom>
            <a:ln w="2895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16"/>
          <p:cNvSpPr txBox="1"/>
          <p:nvPr/>
        </p:nvSpPr>
        <p:spPr>
          <a:xfrm>
            <a:off x="7753562" y="4515755"/>
            <a:ext cx="1810601" cy="894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 marR="5080" indent="-71120" algn="ctr">
              <a:lnSpc>
                <a:spcPct val="100000"/>
              </a:lnSpc>
              <a:spcBef>
                <a:spcPts val="95"/>
              </a:spcBef>
            </a:pPr>
            <a:r>
              <a:rPr sz="1900" spc="-5" dirty="0">
                <a:latin typeface="Arial"/>
                <a:cs typeface="Arial"/>
              </a:rPr>
              <a:t>Shielded  </a:t>
            </a:r>
            <a:r>
              <a:rPr sz="1900" spc="-20" dirty="0">
                <a:latin typeface="Arial"/>
                <a:cs typeface="Arial"/>
              </a:rPr>
              <a:t>Twisted</a:t>
            </a:r>
            <a:r>
              <a:rPr sz="1900" spc="-50" dirty="0">
                <a:latin typeface="Arial"/>
                <a:cs typeface="Arial"/>
              </a:rPr>
              <a:t> </a:t>
            </a:r>
            <a:r>
              <a:rPr sz="1900" spc="-5" dirty="0">
                <a:latin typeface="Arial"/>
                <a:cs typeface="Arial"/>
              </a:rPr>
              <a:t>pair  (STP)</a:t>
            </a:r>
            <a:endParaRPr sz="190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2077765" y="1"/>
            <a:ext cx="8939475" cy="7545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49145" marR="5080" lvl="0" indent="-2036445" algn="ctr" defTabSz="914400" rtl="0" eaLnBrk="1" fontAlgn="auto" latinLnBrk="0" hangingPunct="1">
              <a:lnSpc>
                <a:spcPct val="1342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Unshielded </a:t>
            </a:r>
            <a:r>
              <a:rPr kumimoji="0" lang="en-US" sz="3600" b="0" i="0" u="none" strike="noStrike" kern="1200" cap="none" spc="-3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Twisted Pair </a:t>
            </a:r>
            <a:r>
              <a:rPr kumimoji="0" lang="en-US" sz="36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(UTP):  </a:t>
            </a:r>
            <a:r>
              <a:rPr kumimoji="0" lang="en-US" sz="3600" b="0" i="0" u="none" strike="noStrike" kern="1200" cap="none" spc="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Description</a:t>
            </a:r>
            <a:endParaRPr kumimoji="0" lang="en-US" sz="36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ladio Uralic"/>
              <a:ea typeface="+mj-ea"/>
              <a:cs typeface="Palladio Uralic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57382" y="1972183"/>
            <a:ext cx="4185549" cy="1567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Gothic Uralic"/>
                <a:cs typeface="Gothic Uralic"/>
              </a:rPr>
              <a:t>Pair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sz="2400" dirty="0">
                <a:latin typeface="Gothic Uralic"/>
                <a:cs typeface="Gothic Uralic"/>
              </a:rPr>
              <a:t>unshielded</a:t>
            </a:r>
            <a:r>
              <a:rPr sz="2400" spc="-8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wires  </a:t>
            </a:r>
            <a:r>
              <a:rPr sz="2400" spc="-5" dirty="0">
                <a:latin typeface="Gothic Uralic"/>
                <a:cs typeface="Gothic Uralic"/>
              </a:rPr>
              <a:t>wound around each  other</a:t>
            </a:r>
            <a:endParaRPr sz="24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Arial"/>
              <a:buChar char="•"/>
            </a:pPr>
            <a:endParaRPr sz="290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latin typeface="Gothic Uralic"/>
                <a:cs typeface="Gothic Uralic"/>
              </a:rPr>
              <a:t>Easiest to</a:t>
            </a:r>
            <a:r>
              <a:rPr sz="2400" spc="-4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install</a:t>
            </a:r>
            <a:endParaRPr sz="2400">
              <a:latin typeface="Gothic Uralic"/>
              <a:cs typeface="Gothic Uralic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6745646" y="1371600"/>
            <a:ext cx="5484495" cy="35280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2978667" y="4172711"/>
            <a:ext cx="3517757" cy="24338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1218712" y="368046"/>
            <a:ext cx="10371796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Shielded </a:t>
            </a:r>
            <a:r>
              <a:rPr kumimoji="0" lang="en-US" sz="4800" b="0" i="0" u="none" strike="noStrike" kern="1200" cap="none" spc="-5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Twisted </a:t>
            </a:r>
            <a:r>
              <a:rPr kumimoji="0" lang="en-US" sz="4800" b="0" i="0" u="none" strike="noStrike" kern="1200" cap="none" spc="-4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Pair</a:t>
            </a:r>
            <a:r>
              <a:rPr kumimoji="0" lang="en-US" sz="4800" b="0" i="0" u="none" strike="noStrike" kern="1200" cap="none" spc="6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 </a:t>
            </a:r>
            <a:r>
              <a:rPr kumimoji="0" lang="en-US" sz="48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(STP)</a:t>
            </a:r>
            <a:endParaRPr kumimoji="0" lang="en-US" sz="4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ladio Uralic"/>
              <a:ea typeface="+mj-ea"/>
              <a:cs typeface="Palladio Uralic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085944" y="1433831"/>
            <a:ext cx="3903303" cy="4266168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355600" marR="323850" indent="-342900">
              <a:lnSpc>
                <a:spcPct val="90000"/>
              </a:lnSpc>
              <a:spcBef>
                <a:spcPts val="41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Gothic Uralic"/>
                <a:cs typeface="Gothic Uralic"/>
              </a:rPr>
              <a:t>Pair of </a:t>
            </a:r>
            <a:r>
              <a:rPr sz="2600" spc="-5" dirty="0">
                <a:latin typeface="Gothic Uralic"/>
                <a:cs typeface="Gothic Uralic"/>
              </a:rPr>
              <a:t>wires wound  around </a:t>
            </a:r>
            <a:r>
              <a:rPr sz="2600" dirty="0">
                <a:latin typeface="Gothic Uralic"/>
                <a:cs typeface="Gothic Uralic"/>
              </a:rPr>
              <a:t>each other  </a:t>
            </a:r>
            <a:r>
              <a:rPr sz="2600" spc="-5" dirty="0">
                <a:latin typeface="Gothic Uralic"/>
                <a:cs typeface="Gothic Uralic"/>
              </a:rPr>
              <a:t>placed inside </a:t>
            </a:r>
            <a:r>
              <a:rPr sz="2600" dirty="0">
                <a:latin typeface="Gothic Uralic"/>
                <a:cs typeface="Gothic Uralic"/>
              </a:rPr>
              <a:t>a  protective foil</a:t>
            </a:r>
            <a:r>
              <a:rPr sz="2600" spc="-75" dirty="0">
                <a:latin typeface="Gothic Uralic"/>
                <a:cs typeface="Gothic Uralic"/>
              </a:rPr>
              <a:t> </a:t>
            </a:r>
            <a:r>
              <a:rPr sz="2600" spc="-5" dirty="0">
                <a:latin typeface="Gothic Uralic"/>
                <a:cs typeface="Gothic Uralic"/>
              </a:rPr>
              <a:t>wrap</a:t>
            </a:r>
            <a:endParaRPr sz="26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Arial"/>
              <a:buChar char="•"/>
            </a:pPr>
            <a:endParaRPr sz="3450">
              <a:latin typeface="Gothic Uralic"/>
              <a:cs typeface="Gothic Uralic"/>
            </a:endParaRPr>
          </a:p>
          <a:p>
            <a:pPr marL="355600" marR="5080" indent="-342900">
              <a:lnSpc>
                <a:spcPts val="28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dirty="0">
                <a:latin typeface="Gothic Uralic"/>
                <a:cs typeface="Gothic Uralic"/>
              </a:rPr>
              <a:t>Metal </a:t>
            </a:r>
            <a:r>
              <a:rPr sz="2600" spc="-5" dirty="0">
                <a:latin typeface="Gothic Uralic"/>
                <a:cs typeface="Gothic Uralic"/>
              </a:rPr>
              <a:t>braid or</a:t>
            </a:r>
            <a:r>
              <a:rPr sz="2600" spc="-65" dirty="0">
                <a:latin typeface="Gothic Uralic"/>
                <a:cs typeface="Gothic Uralic"/>
              </a:rPr>
              <a:t> </a:t>
            </a:r>
            <a:r>
              <a:rPr sz="2600" dirty="0">
                <a:latin typeface="Gothic Uralic"/>
                <a:cs typeface="Gothic Uralic"/>
              </a:rPr>
              <a:t>sheath  foil that reduces  </a:t>
            </a:r>
            <a:r>
              <a:rPr sz="2600" spc="-5" dirty="0">
                <a:latin typeface="Gothic Uralic"/>
                <a:cs typeface="Gothic Uralic"/>
              </a:rPr>
              <a:t>interference</a:t>
            </a:r>
            <a:endParaRPr sz="26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>
              <a:latin typeface="Gothic Uralic"/>
              <a:cs typeface="Gothic Uralic"/>
            </a:endParaRPr>
          </a:p>
          <a:p>
            <a:pPr marL="355600" marR="708025" indent="-342900">
              <a:lnSpc>
                <a:spcPts val="281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600" spc="-5" dirty="0">
                <a:latin typeface="Gothic Uralic"/>
                <a:cs typeface="Gothic Uralic"/>
              </a:rPr>
              <a:t>Harder </a:t>
            </a:r>
            <a:r>
              <a:rPr sz="2600" dirty="0">
                <a:latin typeface="Gothic Uralic"/>
                <a:cs typeface="Gothic Uralic"/>
              </a:rPr>
              <a:t>to</a:t>
            </a:r>
            <a:r>
              <a:rPr sz="2600" spc="-70" dirty="0">
                <a:latin typeface="Gothic Uralic"/>
                <a:cs typeface="Gothic Uralic"/>
              </a:rPr>
              <a:t> </a:t>
            </a:r>
            <a:r>
              <a:rPr sz="2600" spc="-5" dirty="0">
                <a:latin typeface="Gothic Uralic"/>
                <a:cs typeface="Gothic Uralic"/>
              </a:rPr>
              <a:t>handle  (thick,</a:t>
            </a:r>
            <a:r>
              <a:rPr sz="2600" spc="20" dirty="0">
                <a:latin typeface="Gothic Uralic"/>
                <a:cs typeface="Gothic Uralic"/>
              </a:rPr>
              <a:t> </a:t>
            </a:r>
            <a:r>
              <a:rPr sz="2600" dirty="0">
                <a:latin typeface="Gothic Uralic"/>
                <a:cs typeface="Gothic Uralic"/>
              </a:rPr>
              <a:t>heavy)</a:t>
            </a:r>
            <a:endParaRPr sz="2600">
              <a:latin typeface="Gothic Uralic"/>
              <a:cs typeface="Gothic Uralic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6202075" y="1295383"/>
            <a:ext cx="5986598" cy="274301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5"/>
          <p:cNvSpPr/>
          <p:nvPr/>
        </p:nvSpPr>
        <p:spPr>
          <a:xfrm>
            <a:off x="6082295" y="4191000"/>
            <a:ext cx="5219152" cy="250545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2266757" y="1285860"/>
            <a:ext cx="10606326" cy="32124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2000" dirty="0">
                <a:latin typeface="Palladio Uralic"/>
                <a:cs typeface="Palladio Uralic"/>
              </a:rPr>
              <a:t>Co-axial cable carries signal of </a:t>
            </a:r>
            <a:r>
              <a:rPr sz="2000" spc="-5" dirty="0">
                <a:latin typeface="Palladio Uralic"/>
                <a:cs typeface="Palladio Uralic"/>
              </a:rPr>
              <a:t>higher </a:t>
            </a:r>
            <a:r>
              <a:rPr sz="2000" dirty="0">
                <a:latin typeface="Palladio Uralic"/>
                <a:cs typeface="Palladio Uralic"/>
              </a:rPr>
              <a:t>frequency </a:t>
            </a:r>
            <a:r>
              <a:rPr sz="2000" spc="-5" dirty="0">
                <a:latin typeface="Palladio Uralic"/>
                <a:cs typeface="Palladio Uralic"/>
              </a:rPr>
              <a:t>ranges than twisted  pair</a:t>
            </a:r>
            <a:r>
              <a:rPr sz="2000" spc="-15" dirty="0">
                <a:latin typeface="Palladio Uralic"/>
                <a:cs typeface="Palladio Uralic"/>
              </a:rPr>
              <a:t> </a:t>
            </a:r>
            <a:r>
              <a:rPr sz="2000" dirty="0">
                <a:latin typeface="Palladio Uralic"/>
                <a:cs typeface="Palladio Uralic"/>
              </a:rPr>
              <a:t>cable</a:t>
            </a:r>
            <a:endParaRPr sz="2000">
              <a:latin typeface="Palladio Uralic"/>
              <a:cs typeface="Palladio Uralic"/>
            </a:endParaRPr>
          </a:p>
        </p:txBody>
      </p:sp>
      <p:sp>
        <p:nvSpPr>
          <p:cNvPr id="9" name="object 3"/>
          <p:cNvSpPr txBox="1">
            <a:spLocks/>
          </p:cNvSpPr>
          <p:nvPr/>
        </p:nvSpPr>
        <p:spPr>
          <a:xfrm>
            <a:off x="3985949" y="251205"/>
            <a:ext cx="5185023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Co-axial</a:t>
            </a:r>
            <a:r>
              <a:rPr kumimoji="0" lang="en-US" sz="4000" b="0" i="0" u="none" strike="noStrike" kern="1200" cap="none" spc="-4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0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Cable</a:t>
            </a:r>
            <a:endParaRPr kumimoji="0" lang="en-US" sz="40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2399550" y="5000636"/>
            <a:ext cx="10202025" cy="95923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1800" spc="-5" dirty="0">
                <a:latin typeface="Gothic Uralic"/>
                <a:cs typeface="Gothic Uralic"/>
              </a:rPr>
              <a:t>Inner conductor </a:t>
            </a:r>
            <a:r>
              <a:rPr sz="1800" spc="10" dirty="0">
                <a:latin typeface="Gothic Uralic"/>
                <a:cs typeface="Gothic Uralic"/>
              </a:rPr>
              <a:t>is </a:t>
            </a:r>
            <a:r>
              <a:rPr sz="1800" dirty="0">
                <a:latin typeface="Gothic Uralic"/>
                <a:cs typeface="Gothic Uralic"/>
              </a:rPr>
              <a:t>a solid</a:t>
            </a:r>
            <a:r>
              <a:rPr sz="1800" spc="-5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wire</a:t>
            </a:r>
            <a:endParaRPr sz="18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Arial"/>
              <a:buChar char="•"/>
            </a:pPr>
            <a:endParaRPr sz="2550">
              <a:latin typeface="Gothic Uralic"/>
              <a:cs typeface="Gothic Uralic"/>
            </a:endParaRPr>
          </a:p>
          <a:p>
            <a:pPr marL="355600" marR="5080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  <a:tab pos="3096260" algn="l"/>
              </a:tabLst>
            </a:pPr>
            <a:r>
              <a:rPr sz="1800" spc="-5" dirty="0">
                <a:latin typeface="Gothic Uralic"/>
                <a:cs typeface="Gothic Uralic"/>
              </a:rPr>
              <a:t>Outer</a:t>
            </a:r>
            <a:r>
              <a:rPr sz="1800" spc="35" dirty="0">
                <a:latin typeface="Gothic Uralic"/>
                <a:cs typeface="Gothic Uralic"/>
              </a:rPr>
              <a:t> </a:t>
            </a:r>
            <a:r>
              <a:rPr sz="1800" spc="-5" dirty="0">
                <a:latin typeface="Gothic Uralic"/>
                <a:cs typeface="Gothic Uralic"/>
              </a:rPr>
              <a:t>conductor</a:t>
            </a:r>
            <a:r>
              <a:rPr sz="1800" spc="40" dirty="0">
                <a:latin typeface="Gothic Uralic"/>
                <a:cs typeface="Gothic Uralic"/>
              </a:rPr>
              <a:t> </a:t>
            </a:r>
            <a:r>
              <a:rPr sz="1800" dirty="0">
                <a:latin typeface="Gothic Uralic"/>
                <a:cs typeface="Gothic Uralic"/>
              </a:rPr>
              <a:t>serves	</a:t>
            </a:r>
            <a:r>
              <a:rPr sz="1800" spc="-5" dirty="0">
                <a:latin typeface="Gothic Uralic"/>
                <a:cs typeface="Gothic Uralic"/>
              </a:rPr>
              <a:t>as </a:t>
            </a:r>
            <a:r>
              <a:rPr sz="1800" dirty="0">
                <a:latin typeface="Gothic Uralic"/>
                <a:cs typeface="Gothic Uralic"/>
              </a:rPr>
              <a:t>a shield </a:t>
            </a:r>
            <a:r>
              <a:rPr sz="1800" spc="-5" dirty="0">
                <a:latin typeface="Gothic Uralic"/>
                <a:cs typeface="Gothic Uralic"/>
              </a:rPr>
              <a:t>against </a:t>
            </a:r>
            <a:r>
              <a:rPr sz="1800" dirty="0">
                <a:latin typeface="Gothic Uralic"/>
                <a:cs typeface="Gothic Uralic"/>
              </a:rPr>
              <a:t>noise </a:t>
            </a:r>
            <a:r>
              <a:rPr sz="1800" spc="-5" dirty="0">
                <a:latin typeface="Gothic Uralic"/>
                <a:cs typeface="Gothic Uralic"/>
              </a:rPr>
              <a:t>and </a:t>
            </a:r>
            <a:r>
              <a:rPr sz="1800" dirty="0">
                <a:latin typeface="Gothic Uralic"/>
                <a:cs typeface="Gothic Uralic"/>
              </a:rPr>
              <a:t>a </a:t>
            </a:r>
            <a:r>
              <a:rPr sz="1800" spc="-10" dirty="0">
                <a:latin typeface="Gothic Uralic"/>
                <a:cs typeface="Gothic Uralic"/>
              </a:rPr>
              <a:t>second  </a:t>
            </a:r>
            <a:r>
              <a:rPr sz="1800" spc="-5" dirty="0">
                <a:latin typeface="Gothic Uralic"/>
                <a:cs typeface="Gothic Uralic"/>
              </a:rPr>
              <a:t>conductor</a:t>
            </a:r>
            <a:endParaRPr sz="1800">
              <a:latin typeface="Gothic Uralic"/>
              <a:cs typeface="Gothic Uralic"/>
            </a:endParaRPr>
          </a:p>
        </p:txBody>
      </p:sp>
      <p:sp>
        <p:nvSpPr>
          <p:cNvPr id="11" name="object 5"/>
          <p:cNvSpPr/>
          <p:nvPr/>
        </p:nvSpPr>
        <p:spPr>
          <a:xfrm>
            <a:off x="5971046" y="2069593"/>
            <a:ext cx="6630529" cy="2502407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/>
          <p:cNvSpPr/>
          <p:nvPr/>
        </p:nvSpPr>
        <p:spPr>
          <a:xfrm>
            <a:off x="126014" y="1871472"/>
            <a:ext cx="5754719" cy="28194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57383" y="772119"/>
            <a:ext cx="10444191" cy="6014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Discussion divided into two basic categories    for coax used in LANs:</a:t>
            </a:r>
          </a:p>
          <a:p>
            <a:pPr lvl="1"/>
            <a:r>
              <a:rPr lang="en-US" sz="2400" dirty="0" smtClean="0"/>
              <a:t>50-ohm cable [baseband]</a:t>
            </a:r>
          </a:p>
          <a:p>
            <a:pPr lvl="1"/>
            <a:r>
              <a:rPr lang="en-US" sz="2400" dirty="0" smtClean="0"/>
              <a:t>75-ohm cable [broadband or single channel baseband]</a:t>
            </a:r>
          </a:p>
          <a:p>
            <a:r>
              <a:rPr lang="en-US" sz="2800" dirty="0" smtClean="0"/>
              <a:t>In general, coax has better noise immunity for higher frequencies than twisted pair.</a:t>
            </a:r>
          </a:p>
          <a:p>
            <a:r>
              <a:rPr lang="en-US" sz="2800" dirty="0" smtClean="0"/>
              <a:t>Coaxial cable provides much higher bandwidth than twisted pair.</a:t>
            </a:r>
          </a:p>
          <a:p>
            <a:r>
              <a:rPr lang="en-US" sz="2800" dirty="0" smtClean="0"/>
              <a:t>However, cable is  ‘bulky’.</a:t>
            </a:r>
          </a:p>
          <a:p>
            <a:pPr marL="355600" indent="-343535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5" dirty="0" smtClean="0">
                <a:latin typeface="Gothic Uralic"/>
                <a:cs typeface="Gothic Uralic"/>
              </a:rPr>
              <a:t>Most </a:t>
            </a:r>
            <a:r>
              <a:rPr lang="en-US" sz="2800" dirty="0" smtClean="0">
                <a:latin typeface="Gothic Uralic"/>
                <a:cs typeface="Gothic Uralic"/>
              </a:rPr>
              <a:t>versatile</a:t>
            </a:r>
            <a:r>
              <a:rPr lang="en-US" sz="2800" spc="-20" dirty="0" smtClean="0">
                <a:latin typeface="Gothic Uralic"/>
                <a:cs typeface="Gothic Uralic"/>
              </a:rPr>
              <a:t> </a:t>
            </a:r>
            <a:r>
              <a:rPr lang="en-US" sz="2800" dirty="0" smtClean="0">
                <a:latin typeface="Gothic Uralic"/>
                <a:cs typeface="Gothic Uralic"/>
              </a:rPr>
              <a:t>medium</a:t>
            </a:r>
            <a:endParaRPr lang="en-US" sz="3600" dirty="0" smtClean="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 smtClean="0">
                <a:latin typeface="Gothic Uralic"/>
                <a:cs typeface="Gothic Uralic"/>
              </a:rPr>
              <a:t>Television</a:t>
            </a:r>
            <a:r>
              <a:rPr lang="en-US" sz="2800" spc="-45" dirty="0" smtClean="0">
                <a:latin typeface="Gothic Uralic"/>
                <a:cs typeface="Gothic Uralic"/>
              </a:rPr>
              <a:t> </a:t>
            </a:r>
            <a:r>
              <a:rPr lang="en-US" sz="2800" dirty="0" smtClean="0">
                <a:latin typeface="Gothic Uralic"/>
                <a:cs typeface="Gothic Uralic"/>
              </a:rPr>
              <a:t>distribution</a:t>
            </a:r>
            <a:endParaRPr lang="en-US" sz="3600" dirty="0" smtClean="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5" dirty="0" smtClean="0">
                <a:latin typeface="Gothic Uralic"/>
                <a:cs typeface="Gothic Uralic"/>
              </a:rPr>
              <a:t>Long distance telephone</a:t>
            </a:r>
            <a:r>
              <a:rPr lang="en-US" sz="2800" spc="-15" dirty="0" smtClean="0">
                <a:latin typeface="Gothic Uralic"/>
                <a:cs typeface="Gothic Uralic"/>
              </a:rPr>
              <a:t> </a:t>
            </a:r>
            <a:r>
              <a:rPr lang="en-US" sz="2800" dirty="0" smtClean="0">
                <a:latin typeface="Gothic Uralic"/>
                <a:cs typeface="Gothic Uralic"/>
              </a:rPr>
              <a:t>transmission</a:t>
            </a:r>
            <a:endParaRPr lang="en-US" sz="3600" dirty="0" smtClean="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dirty="0" smtClean="0">
                <a:latin typeface="Gothic Uralic"/>
                <a:cs typeface="Gothic Uralic"/>
              </a:rPr>
              <a:t>Can carry </a:t>
            </a:r>
            <a:r>
              <a:rPr lang="en-US" sz="2800" spc="-10" dirty="0" smtClean="0">
                <a:latin typeface="Gothic Uralic"/>
                <a:cs typeface="Gothic Uralic"/>
              </a:rPr>
              <a:t>10,000 </a:t>
            </a:r>
            <a:r>
              <a:rPr lang="en-US" sz="2800" dirty="0" smtClean="0">
                <a:latin typeface="Gothic Uralic"/>
                <a:cs typeface="Gothic Uralic"/>
              </a:rPr>
              <a:t>voice calls</a:t>
            </a:r>
            <a:r>
              <a:rPr lang="en-US" sz="2800" spc="-90" dirty="0" smtClean="0">
                <a:latin typeface="Gothic Uralic"/>
                <a:cs typeface="Gothic Uralic"/>
              </a:rPr>
              <a:t> </a:t>
            </a:r>
            <a:r>
              <a:rPr lang="en-US" sz="2800" spc="-5" dirty="0" smtClean="0">
                <a:latin typeface="Gothic Uralic"/>
                <a:cs typeface="Gothic Uralic"/>
              </a:rPr>
              <a:t>simultaneously</a:t>
            </a:r>
            <a:endParaRPr lang="en-US" sz="3600" dirty="0" smtClean="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5" dirty="0" smtClean="0">
                <a:latin typeface="Gothic Uralic"/>
                <a:cs typeface="Gothic Uralic"/>
              </a:rPr>
              <a:t>Short distance computer systems</a:t>
            </a:r>
            <a:r>
              <a:rPr lang="en-US" sz="2800" spc="10" dirty="0" smtClean="0">
                <a:latin typeface="Gothic Uralic"/>
                <a:cs typeface="Gothic Uralic"/>
              </a:rPr>
              <a:t> </a:t>
            </a:r>
            <a:r>
              <a:rPr lang="en-US" sz="2800" dirty="0" smtClean="0">
                <a:latin typeface="Gothic Uralic"/>
                <a:cs typeface="Gothic Uralic"/>
              </a:rPr>
              <a:t>links</a:t>
            </a:r>
            <a:endParaRPr lang="en-US" sz="3600" dirty="0" smtClean="0">
              <a:latin typeface="Gothic Uralic"/>
              <a:cs typeface="Gothic Uralic"/>
            </a:endParaRPr>
          </a:p>
          <a:p>
            <a:pPr marL="355600" indent="-343535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US" sz="2800" spc="-5" dirty="0" smtClean="0">
                <a:latin typeface="Gothic Uralic"/>
                <a:cs typeface="Gothic Uralic"/>
              </a:rPr>
              <a:t>Local area</a:t>
            </a:r>
            <a:r>
              <a:rPr lang="en-US" sz="2800" spc="-10" dirty="0" smtClean="0">
                <a:latin typeface="Gothic Uralic"/>
                <a:cs typeface="Gothic Uralic"/>
              </a:rPr>
              <a:t> </a:t>
            </a:r>
            <a:r>
              <a:rPr lang="en-US" sz="2800" spc="-5" dirty="0" smtClean="0">
                <a:latin typeface="Gothic Uralic"/>
                <a:cs typeface="Gothic Uralic"/>
              </a:rPr>
              <a:t>networks</a:t>
            </a:r>
            <a:endParaRPr lang="en-US" sz="2800" dirty="0" smtClean="0">
              <a:latin typeface="Gothic Uralic"/>
              <a:cs typeface="Gothic Uralic"/>
            </a:endParaRP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583364" y="71414"/>
            <a:ext cx="6075009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Fiber-Optic</a:t>
            </a:r>
            <a:r>
              <a:rPr kumimoji="0" lang="en-US" sz="4400" b="0" i="0" u="none" strike="noStrike" kern="1200" cap="none" spc="-114" normalizeH="0" baseline="0" noProof="0" dirty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 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Cable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2E5796"/>
              </a:solidFill>
              <a:effectLst/>
              <a:uLnTx/>
              <a:uFillTx/>
              <a:latin typeface="Palladio Uralic"/>
              <a:ea typeface="+mj-ea"/>
              <a:cs typeface="Palladio Uralic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57382" y="1000109"/>
            <a:ext cx="10444193" cy="518667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158115">
              <a:lnSpc>
                <a:spcPct val="100000"/>
              </a:lnSpc>
              <a:spcBef>
                <a:spcPts val="105"/>
              </a:spcBef>
            </a:pPr>
            <a:r>
              <a:rPr sz="2300" dirty="0">
                <a:cs typeface="Palladio Uralic"/>
              </a:rPr>
              <a:t>A fiber </a:t>
            </a:r>
            <a:r>
              <a:rPr sz="2300" spc="-5" dirty="0">
                <a:cs typeface="Palladio Uralic"/>
              </a:rPr>
              <a:t>optic </a:t>
            </a:r>
            <a:r>
              <a:rPr sz="2300" dirty="0">
                <a:cs typeface="Palladio Uralic"/>
              </a:rPr>
              <a:t>cable is made </a:t>
            </a:r>
            <a:r>
              <a:rPr sz="2300" spc="-5" dirty="0">
                <a:cs typeface="Palladio Uralic"/>
              </a:rPr>
              <a:t>of </a:t>
            </a:r>
            <a:r>
              <a:rPr sz="2300" dirty="0">
                <a:cs typeface="Palladio Uralic"/>
              </a:rPr>
              <a:t>glass or plastic and </a:t>
            </a:r>
            <a:r>
              <a:rPr sz="2300" spc="-5" dirty="0">
                <a:cs typeface="Palladio Uralic"/>
              </a:rPr>
              <a:t>transmit </a:t>
            </a:r>
            <a:r>
              <a:rPr sz="2300" dirty="0">
                <a:cs typeface="Palladio Uralic"/>
              </a:rPr>
              <a:t>signals</a:t>
            </a:r>
            <a:r>
              <a:rPr sz="2300" spc="-245" dirty="0">
                <a:cs typeface="Palladio Uralic"/>
              </a:rPr>
              <a:t> </a:t>
            </a:r>
            <a:r>
              <a:rPr sz="2300" spc="-5" dirty="0">
                <a:cs typeface="Palladio Uralic"/>
              </a:rPr>
              <a:t>in  the </a:t>
            </a:r>
            <a:r>
              <a:rPr sz="2300" dirty="0">
                <a:cs typeface="Palladio Uralic"/>
              </a:rPr>
              <a:t>form of</a:t>
            </a:r>
            <a:r>
              <a:rPr sz="2300" spc="-55" dirty="0">
                <a:cs typeface="Palladio Uralic"/>
              </a:rPr>
              <a:t> </a:t>
            </a:r>
            <a:r>
              <a:rPr sz="2300" spc="-5" dirty="0">
                <a:cs typeface="Palladio Uralic"/>
              </a:rPr>
              <a:t>light.</a:t>
            </a:r>
            <a:endParaRPr sz="2300">
              <a:cs typeface="Palladio Uralic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300">
              <a:cs typeface="Palladio Uralic"/>
            </a:endParaRPr>
          </a:p>
          <a:p>
            <a:pPr marL="57785">
              <a:lnSpc>
                <a:spcPct val="100000"/>
              </a:lnSpc>
            </a:pPr>
            <a:r>
              <a:rPr sz="2300" b="1" spc="65" dirty="0">
                <a:cs typeface="Times New Roman"/>
              </a:rPr>
              <a:t>Nature </a:t>
            </a:r>
            <a:r>
              <a:rPr sz="2300" b="1" spc="130" dirty="0">
                <a:cs typeface="Times New Roman"/>
              </a:rPr>
              <a:t>of</a:t>
            </a:r>
            <a:r>
              <a:rPr sz="2300" b="1" spc="-80" dirty="0">
                <a:cs typeface="Times New Roman"/>
              </a:rPr>
              <a:t> </a:t>
            </a:r>
            <a:r>
              <a:rPr sz="2300" b="1" spc="55" dirty="0">
                <a:cs typeface="Times New Roman"/>
              </a:rPr>
              <a:t>light:</a:t>
            </a:r>
            <a:endParaRPr sz="2300">
              <a:cs typeface="Times New Roman"/>
            </a:endParaRPr>
          </a:p>
          <a:p>
            <a:pPr marL="329565" indent="-287655">
              <a:lnSpc>
                <a:spcPct val="100000"/>
              </a:lnSpc>
              <a:spcBef>
                <a:spcPts val="1655"/>
              </a:spcBef>
              <a:buFont typeface="Wingdings"/>
              <a:buChar char=""/>
              <a:tabLst>
                <a:tab pos="329565" algn="l"/>
                <a:tab pos="330200" algn="l"/>
              </a:tabLst>
            </a:pPr>
            <a:r>
              <a:rPr sz="2300" smtClean="0">
                <a:cs typeface="Palladio Uralic"/>
              </a:rPr>
              <a:t>Light </a:t>
            </a:r>
            <a:r>
              <a:rPr sz="2300" spc="-10" dirty="0">
                <a:cs typeface="Palladio Uralic"/>
              </a:rPr>
              <a:t>travels </a:t>
            </a:r>
            <a:r>
              <a:rPr sz="2300" dirty="0">
                <a:cs typeface="Palladio Uralic"/>
              </a:rPr>
              <a:t>in a </a:t>
            </a:r>
            <a:r>
              <a:rPr sz="2300" spc="-5">
                <a:cs typeface="Palladio Uralic"/>
              </a:rPr>
              <a:t>straight</a:t>
            </a:r>
            <a:r>
              <a:rPr sz="2300" spc="-10">
                <a:cs typeface="Palladio Uralic"/>
              </a:rPr>
              <a:t> </a:t>
            </a:r>
            <a:r>
              <a:rPr sz="2300" smtClean="0">
                <a:cs typeface="Palladio Uralic"/>
              </a:rPr>
              <a:t>line</a:t>
            </a:r>
            <a:endParaRPr sz="2300">
              <a:cs typeface="Palladio Uralic"/>
            </a:endParaRPr>
          </a:p>
          <a:p>
            <a:pPr marL="329565" marR="194945" indent="-287020">
              <a:lnSpc>
                <a:spcPct val="100000"/>
              </a:lnSpc>
              <a:buFont typeface="Wingdings"/>
              <a:buChar char=""/>
              <a:tabLst>
                <a:tab pos="329565" algn="l"/>
                <a:tab pos="330200" algn="l"/>
              </a:tabLst>
            </a:pPr>
            <a:r>
              <a:rPr sz="2300" dirty="0">
                <a:cs typeface="Palladio Uralic"/>
              </a:rPr>
              <a:t>If light </a:t>
            </a:r>
            <a:r>
              <a:rPr sz="2300" spc="-5" dirty="0">
                <a:cs typeface="Palladio Uralic"/>
              </a:rPr>
              <a:t>goes from </a:t>
            </a:r>
            <a:r>
              <a:rPr sz="2300" dirty="0">
                <a:cs typeface="Palladio Uralic"/>
              </a:rPr>
              <a:t>one substance </a:t>
            </a:r>
            <a:r>
              <a:rPr sz="2300" spc="-5" dirty="0">
                <a:cs typeface="Palladio Uralic"/>
              </a:rPr>
              <a:t>to another then </a:t>
            </a:r>
            <a:r>
              <a:rPr sz="2300" dirty="0">
                <a:cs typeface="Palladio Uralic"/>
              </a:rPr>
              <a:t>the </a:t>
            </a:r>
            <a:r>
              <a:rPr sz="2300" spc="-5" dirty="0">
                <a:cs typeface="Palladio Uralic"/>
              </a:rPr>
              <a:t>ray of </a:t>
            </a:r>
            <a:r>
              <a:rPr sz="2300" dirty="0">
                <a:cs typeface="Palladio Uralic"/>
              </a:rPr>
              <a:t>light </a:t>
            </a:r>
            <a:r>
              <a:rPr sz="2300" spc="-5">
                <a:cs typeface="Palladio Uralic"/>
              </a:rPr>
              <a:t>changes  </a:t>
            </a:r>
            <a:r>
              <a:rPr sz="2300" smtClean="0">
                <a:cs typeface="Palladio Uralic"/>
              </a:rPr>
              <a:t>direction</a:t>
            </a:r>
            <a:endParaRPr sz="2300">
              <a:cs typeface="Palladio Uralic"/>
            </a:endParaRPr>
          </a:p>
          <a:p>
            <a:pPr marL="329565" marR="5080" indent="-287020">
              <a:lnSpc>
                <a:spcPct val="100000"/>
              </a:lnSpc>
              <a:spcBef>
                <a:spcPts val="5"/>
              </a:spcBef>
              <a:buFont typeface="Wingdings"/>
              <a:buChar char=""/>
              <a:tabLst>
                <a:tab pos="329565" algn="l"/>
                <a:tab pos="330200" algn="l"/>
              </a:tabLst>
            </a:pPr>
            <a:r>
              <a:rPr sz="2300" dirty="0">
                <a:cs typeface="Palladio Uralic"/>
              </a:rPr>
              <a:t>Ray </a:t>
            </a:r>
            <a:r>
              <a:rPr sz="2300" spc="-5" dirty="0">
                <a:cs typeface="Palladio Uralic"/>
              </a:rPr>
              <a:t>of </a:t>
            </a:r>
            <a:r>
              <a:rPr sz="2300" dirty="0">
                <a:cs typeface="Palladio Uralic"/>
              </a:rPr>
              <a:t>light </a:t>
            </a:r>
            <a:r>
              <a:rPr sz="2300" spc="-5" dirty="0">
                <a:cs typeface="Palladio Uralic"/>
              </a:rPr>
              <a:t>changes </a:t>
            </a:r>
            <a:r>
              <a:rPr sz="2300" dirty="0">
                <a:cs typeface="Palladio Uralic"/>
              </a:rPr>
              <a:t>direction </a:t>
            </a:r>
            <a:r>
              <a:rPr sz="2300" spc="-5" dirty="0">
                <a:cs typeface="Palladio Uralic"/>
              </a:rPr>
              <a:t>when goes from more </a:t>
            </a:r>
            <a:r>
              <a:rPr sz="2300" dirty="0">
                <a:cs typeface="Palladio Uralic"/>
              </a:rPr>
              <a:t>dense </a:t>
            </a:r>
            <a:r>
              <a:rPr sz="2300" spc="-5" dirty="0">
                <a:cs typeface="Palladio Uralic"/>
              </a:rPr>
              <a:t>to </a:t>
            </a:r>
            <a:r>
              <a:rPr sz="2300" dirty="0">
                <a:cs typeface="Palladio Uralic"/>
              </a:rPr>
              <a:t>a less </a:t>
            </a:r>
            <a:r>
              <a:rPr sz="2300" spc="-5">
                <a:cs typeface="Palladio Uralic"/>
              </a:rPr>
              <a:t>dence  </a:t>
            </a:r>
            <a:r>
              <a:rPr sz="2300" smtClean="0">
                <a:cs typeface="Palladio Uralic"/>
              </a:rPr>
              <a:t>substance</a:t>
            </a:r>
            <a:endParaRPr lang="en-IN" sz="2300" dirty="0" smtClean="0">
              <a:cs typeface="Palladio Uralic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/>
              <a:t>Optical fiber :: a thin flexible medium capable of conducting optical rays. Optical fiber consists of a very fine cylinder of glass (core) surrounded by concentric layers of glass (cladding).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/>
              <a:t> a signal-encoded beam of light (a fluctuating beam) is transmitted by </a:t>
            </a:r>
            <a:r>
              <a:rPr lang="en-US" sz="2300" u="sng" dirty="0" smtClean="0"/>
              <a:t>total internal reflection</a:t>
            </a:r>
            <a:r>
              <a:rPr lang="en-US" sz="2300" dirty="0" smtClean="0"/>
              <a:t>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/>
              <a:t>Total internal reflection occurs in the core because it has a higher optical density (index of refraction) than the cladding.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300" dirty="0" smtClean="0"/>
              <a:t>Attenuation in the fiber can be kept low by controlling the impurities in the glass.</a:t>
            </a:r>
            <a:endParaRPr sz="2300">
              <a:cs typeface="Palladio Uralic"/>
            </a:endParaRPr>
          </a:p>
        </p:txBody>
      </p:sp>
      <p:sp>
        <p:nvSpPr>
          <p:cNvPr id="10" name="object 5"/>
          <p:cNvSpPr/>
          <p:nvPr/>
        </p:nvSpPr>
        <p:spPr>
          <a:xfrm>
            <a:off x="6515101" y="1285860"/>
            <a:ext cx="3429024" cy="22145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752246" y="137236"/>
            <a:ext cx="3829050" cy="8489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-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Optical</a:t>
            </a:r>
            <a:r>
              <a:rPr kumimoji="0" lang="en-US" sz="5400" b="0" i="0" u="none" strike="noStrike" kern="1200" cap="none" spc="-55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 </a:t>
            </a:r>
            <a:r>
              <a:rPr kumimoji="0" lang="en-US" sz="5400" b="0" i="0" u="none" strike="noStrike" kern="1200" cap="none" spc="0" normalizeH="0" baseline="0" noProof="0" smtClean="0">
                <a:ln>
                  <a:noFill/>
                </a:ln>
                <a:solidFill>
                  <a:srgbClr val="2E5796"/>
                </a:solidFill>
                <a:effectLst/>
                <a:uLnTx/>
                <a:uFillTx/>
                <a:latin typeface="Palladio Uralic"/>
                <a:ea typeface="+mj-ea"/>
                <a:cs typeface="Palladio Uralic"/>
              </a:rPr>
              <a:t>fiber</a:t>
            </a:r>
            <a:endParaRPr kumimoji="0" lang="en-US" sz="5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ladio Uralic"/>
              <a:ea typeface="+mj-ea"/>
              <a:cs typeface="Palladio Uralic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250471" y="1093978"/>
            <a:ext cx="10351103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10" dirty="0">
                <a:latin typeface="Gothic Uralic"/>
                <a:cs typeface="Gothic Uralic"/>
              </a:rPr>
              <a:t>Uses </a:t>
            </a:r>
            <a:r>
              <a:rPr sz="2400" dirty="0">
                <a:latin typeface="Gothic Uralic"/>
                <a:cs typeface="Gothic Uralic"/>
              </a:rPr>
              <a:t>reflection </a:t>
            </a:r>
            <a:r>
              <a:rPr sz="2400" spc="-5" dirty="0">
                <a:latin typeface="Gothic Uralic"/>
                <a:cs typeface="Gothic Uralic"/>
              </a:rPr>
              <a:t>to </a:t>
            </a:r>
            <a:r>
              <a:rPr sz="2400" dirty="0">
                <a:latin typeface="Gothic Uralic"/>
                <a:cs typeface="Gothic Uralic"/>
              </a:rPr>
              <a:t>guide  light through a</a:t>
            </a:r>
            <a:r>
              <a:rPr sz="2400" spc="-13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channel</a:t>
            </a:r>
            <a:endParaRPr sz="2400">
              <a:latin typeface="Gothic Uralic"/>
              <a:cs typeface="Gothic Uralic"/>
            </a:endParaRPr>
          </a:p>
        </p:txBody>
      </p:sp>
      <p:sp>
        <p:nvSpPr>
          <p:cNvPr id="10" name="object 4"/>
          <p:cNvSpPr txBox="1"/>
          <p:nvPr/>
        </p:nvSpPr>
        <p:spPr>
          <a:xfrm>
            <a:off x="2250472" y="1625730"/>
            <a:ext cx="8622348" cy="33034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651885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spc="-5" dirty="0">
                <a:latin typeface="Gothic Uralic"/>
                <a:cs typeface="Gothic Uralic"/>
              </a:rPr>
              <a:t>Core </a:t>
            </a:r>
            <a:r>
              <a:rPr sz="2400" spc="10" dirty="0">
                <a:latin typeface="Gothic Uralic"/>
                <a:cs typeface="Gothic Uralic"/>
              </a:rPr>
              <a:t>is </a:t>
            </a:r>
            <a:r>
              <a:rPr sz="2400" spc="-5" dirty="0">
                <a:latin typeface="Gothic Uralic"/>
                <a:cs typeface="Gothic Uralic"/>
              </a:rPr>
              <a:t>of </a:t>
            </a:r>
            <a:r>
              <a:rPr sz="2400" dirty="0">
                <a:latin typeface="Gothic Uralic"/>
                <a:cs typeface="Gothic Uralic"/>
              </a:rPr>
              <a:t>glass </a:t>
            </a:r>
            <a:r>
              <a:rPr sz="2400" spc="-5" dirty="0">
                <a:latin typeface="Gothic Uralic"/>
                <a:cs typeface="Gothic Uralic"/>
              </a:rPr>
              <a:t>or  </a:t>
            </a:r>
            <a:r>
              <a:rPr sz="2400" dirty="0">
                <a:latin typeface="Gothic Uralic"/>
                <a:cs typeface="Gothic Uralic"/>
              </a:rPr>
              <a:t>plastic </a:t>
            </a:r>
            <a:r>
              <a:rPr sz="2400" spc="-5" dirty="0">
                <a:latin typeface="Gothic Uralic"/>
                <a:cs typeface="Gothic Uralic"/>
              </a:rPr>
              <a:t>surrounded</a:t>
            </a:r>
            <a:r>
              <a:rPr sz="2400" spc="-75" dirty="0">
                <a:latin typeface="Gothic Uralic"/>
                <a:cs typeface="Gothic Uralic"/>
              </a:rPr>
              <a:t> </a:t>
            </a:r>
            <a:r>
              <a:rPr sz="2400" spc="-5" dirty="0">
                <a:latin typeface="Gothic Uralic"/>
                <a:cs typeface="Gothic Uralic"/>
              </a:rPr>
              <a:t>by  </a:t>
            </a:r>
            <a:r>
              <a:rPr sz="2400" dirty="0">
                <a:latin typeface="Gothic Uralic"/>
                <a:cs typeface="Gothic Uralic"/>
              </a:rPr>
              <a:t>Cladding</a:t>
            </a:r>
            <a:endParaRPr sz="24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Arial"/>
              <a:buChar char="•"/>
            </a:pPr>
            <a:endParaRPr sz="2900">
              <a:latin typeface="Gothic Uralic"/>
              <a:cs typeface="Gothic Uralic"/>
            </a:endParaRPr>
          </a:p>
          <a:p>
            <a:pPr marL="355600" marR="3698875" indent="-34290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400" dirty="0">
                <a:latin typeface="Gothic Uralic"/>
                <a:cs typeface="Gothic Uralic"/>
              </a:rPr>
              <a:t>Cladding is </a:t>
            </a:r>
            <a:r>
              <a:rPr sz="2400" spc="-5" dirty="0">
                <a:latin typeface="Gothic Uralic"/>
                <a:cs typeface="Gothic Uralic"/>
              </a:rPr>
              <a:t>of less  dense </a:t>
            </a:r>
            <a:r>
              <a:rPr sz="2400" dirty="0">
                <a:latin typeface="Gothic Uralic"/>
                <a:cs typeface="Gothic Uralic"/>
              </a:rPr>
              <a:t>glass </a:t>
            </a:r>
            <a:r>
              <a:rPr sz="2400" spc="-5" dirty="0">
                <a:latin typeface="Gothic Uralic"/>
                <a:cs typeface="Gothic Uralic"/>
              </a:rPr>
              <a:t>or</a:t>
            </a:r>
            <a:r>
              <a:rPr sz="2400" spc="-75" dirty="0">
                <a:latin typeface="Gothic Uralic"/>
                <a:cs typeface="Gothic Uralic"/>
              </a:rPr>
              <a:t> </a:t>
            </a:r>
            <a:r>
              <a:rPr sz="2400" dirty="0">
                <a:latin typeface="Gothic Uralic"/>
                <a:cs typeface="Gothic Uralic"/>
              </a:rPr>
              <a:t>plastic</a:t>
            </a:r>
            <a:endParaRPr sz="2400">
              <a:latin typeface="Gothic Uralic"/>
              <a:cs typeface="Gothic Uralic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400">
              <a:latin typeface="Gothic Uralic"/>
              <a:cs typeface="Gothic Uralic"/>
            </a:endParaRPr>
          </a:p>
          <a:p>
            <a:pPr marL="1536700" marR="5080">
              <a:lnSpc>
                <a:spcPct val="100000"/>
              </a:lnSpc>
            </a:pPr>
            <a:r>
              <a:rPr sz="1800" dirty="0">
                <a:latin typeface="Arial Black"/>
                <a:cs typeface="Arial Black"/>
              </a:rPr>
              <a:t>An </a:t>
            </a:r>
            <a:r>
              <a:rPr sz="1800" spc="-5" dirty="0">
                <a:latin typeface="Arial Black"/>
                <a:cs typeface="Arial Black"/>
              </a:rPr>
              <a:t>optical fiber </a:t>
            </a:r>
            <a:r>
              <a:rPr sz="1800" dirty="0">
                <a:latin typeface="Arial Black"/>
                <a:cs typeface="Arial Black"/>
              </a:rPr>
              <a:t>cable has a </a:t>
            </a:r>
            <a:r>
              <a:rPr sz="1800" spc="-5" dirty="0">
                <a:latin typeface="Arial Black"/>
                <a:cs typeface="Arial Black"/>
              </a:rPr>
              <a:t>cylindrical </a:t>
            </a:r>
            <a:r>
              <a:rPr sz="1800" dirty="0">
                <a:latin typeface="Arial Black"/>
                <a:cs typeface="Arial Black"/>
              </a:rPr>
              <a:t>shape  and consists of </a:t>
            </a:r>
            <a:r>
              <a:rPr sz="1800" spc="5" dirty="0">
                <a:latin typeface="Arial Black"/>
                <a:cs typeface="Arial Black"/>
              </a:rPr>
              <a:t>three </a:t>
            </a:r>
            <a:r>
              <a:rPr sz="1800" dirty="0">
                <a:latin typeface="Arial Black"/>
                <a:cs typeface="Arial Black"/>
              </a:rPr>
              <a:t>concentric sections:  the </a:t>
            </a:r>
            <a:r>
              <a:rPr sz="1800" spc="5" dirty="0">
                <a:latin typeface="Arial Black"/>
                <a:cs typeface="Arial Black"/>
              </a:rPr>
              <a:t>core, </a:t>
            </a:r>
            <a:r>
              <a:rPr sz="1800" dirty="0">
                <a:latin typeface="Arial Black"/>
                <a:cs typeface="Arial Black"/>
              </a:rPr>
              <a:t>the </a:t>
            </a:r>
            <a:r>
              <a:rPr sz="1800" spc="-5" dirty="0">
                <a:latin typeface="Arial Black"/>
                <a:cs typeface="Arial Black"/>
              </a:rPr>
              <a:t>cladding, </a:t>
            </a:r>
            <a:r>
              <a:rPr sz="1800" dirty="0">
                <a:latin typeface="Arial Black"/>
                <a:cs typeface="Arial Black"/>
              </a:rPr>
              <a:t>and the </a:t>
            </a:r>
            <a:r>
              <a:rPr sz="1800" spc="-10" dirty="0">
                <a:latin typeface="Arial Black"/>
                <a:cs typeface="Arial Black"/>
              </a:rPr>
              <a:t>jacket(outer  </a:t>
            </a:r>
            <a:r>
              <a:rPr sz="1800" spc="20" dirty="0">
                <a:latin typeface="Arial Black"/>
                <a:cs typeface="Arial Black"/>
              </a:rPr>
              <a:t>part </a:t>
            </a:r>
            <a:r>
              <a:rPr sz="1800" dirty="0">
                <a:latin typeface="Arial Black"/>
                <a:cs typeface="Arial Black"/>
              </a:rPr>
              <a:t>of the</a:t>
            </a:r>
            <a:r>
              <a:rPr sz="1800" spc="60" dirty="0">
                <a:latin typeface="Arial Black"/>
                <a:cs typeface="Arial Black"/>
              </a:rPr>
              <a:t> </a:t>
            </a:r>
            <a:r>
              <a:rPr sz="1800" dirty="0">
                <a:latin typeface="Arial Black"/>
                <a:cs typeface="Arial Black"/>
              </a:rPr>
              <a:t>cable).</a:t>
            </a:r>
            <a:endParaRPr sz="1800">
              <a:latin typeface="Arial Black"/>
              <a:cs typeface="Arial Black"/>
            </a:endParaRPr>
          </a:p>
        </p:txBody>
      </p:sp>
      <p:grpSp>
        <p:nvGrpSpPr>
          <p:cNvPr id="11" name="object 5"/>
          <p:cNvGrpSpPr/>
          <p:nvPr/>
        </p:nvGrpSpPr>
        <p:grpSpPr>
          <a:xfrm>
            <a:off x="7129503" y="1510265"/>
            <a:ext cx="5029200" cy="2071370"/>
            <a:chOff x="3962400" y="1510265"/>
            <a:chExt cx="5029200" cy="2071370"/>
          </a:xfrm>
        </p:grpSpPr>
        <p:sp>
          <p:nvSpPr>
            <p:cNvPr id="18" name="object 6"/>
            <p:cNvSpPr/>
            <p:nvPr/>
          </p:nvSpPr>
          <p:spPr>
            <a:xfrm>
              <a:off x="3962400" y="2362200"/>
              <a:ext cx="5029200" cy="1219200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7"/>
            <p:cNvSpPr/>
            <p:nvPr/>
          </p:nvSpPr>
          <p:spPr>
            <a:xfrm>
              <a:off x="6325273" y="1524743"/>
              <a:ext cx="1646555" cy="857885"/>
            </a:xfrm>
            <a:custGeom>
              <a:avLst/>
              <a:gdLst/>
              <a:ahLst/>
              <a:cxnLst/>
              <a:rect l="l" t="t" r="r" b="b"/>
              <a:pathLst>
                <a:path w="1646554" h="857885">
                  <a:moveTo>
                    <a:pt x="810508" y="0"/>
                  </a:moveTo>
                  <a:lnTo>
                    <a:pt x="757672" y="1186"/>
                  </a:lnTo>
                  <a:lnTo>
                    <a:pt x="705233" y="3930"/>
                  </a:lnTo>
                  <a:lnTo>
                    <a:pt x="653356" y="8210"/>
                  </a:lnTo>
                  <a:lnTo>
                    <a:pt x="602211" y="14004"/>
                  </a:lnTo>
                  <a:lnTo>
                    <a:pt x="551963" y="21292"/>
                  </a:lnTo>
                  <a:lnTo>
                    <a:pt x="502780" y="30050"/>
                  </a:lnTo>
                  <a:lnTo>
                    <a:pt x="454828" y="40259"/>
                  </a:lnTo>
                  <a:lnTo>
                    <a:pt x="408275" y="51895"/>
                  </a:lnTo>
                  <a:lnTo>
                    <a:pt x="363289" y="64939"/>
                  </a:lnTo>
                  <a:lnTo>
                    <a:pt x="320035" y="79368"/>
                  </a:lnTo>
                  <a:lnTo>
                    <a:pt x="278681" y="95160"/>
                  </a:lnTo>
                  <a:lnTo>
                    <a:pt x="239394" y="112294"/>
                  </a:lnTo>
                  <a:lnTo>
                    <a:pt x="202342" y="130749"/>
                  </a:lnTo>
                  <a:lnTo>
                    <a:pt x="167690" y="150502"/>
                  </a:lnTo>
                  <a:lnTo>
                    <a:pt x="135608" y="171533"/>
                  </a:lnTo>
                  <a:lnTo>
                    <a:pt x="74009" y="223139"/>
                  </a:lnTo>
                  <a:lnTo>
                    <a:pt x="47700" y="253118"/>
                  </a:lnTo>
                  <a:lnTo>
                    <a:pt x="12529" y="314437"/>
                  </a:lnTo>
                  <a:lnTo>
                    <a:pt x="0" y="376529"/>
                  </a:lnTo>
                  <a:lnTo>
                    <a:pt x="1991" y="407475"/>
                  </a:lnTo>
                  <a:lnTo>
                    <a:pt x="22017" y="468390"/>
                  </a:lnTo>
                  <a:lnTo>
                    <a:pt x="62811" y="526961"/>
                  </a:lnTo>
                  <a:lnTo>
                    <a:pt x="90762" y="554978"/>
                  </a:lnTo>
                  <a:lnTo>
                    <a:pt x="123624" y="581941"/>
                  </a:lnTo>
                  <a:lnTo>
                    <a:pt x="161303" y="607695"/>
                  </a:lnTo>
                  <a:lnTo>
                    <a:pt x="203706" y="632084"/>
                  </a:lnTo>
                  <a:lnTo>
                    <a:pt x="250738" y="654952"/>
                  </a:lnTo>
                  <a:lnTo>
                    <a:pt x="302308" y="676142"/>
                  </a:lnTo>
                  <a:lnTo>
                    <a:pt x="358319" y="695500"/>
                  </a:lnTo>
                  <a:lnTo>
                    <a:pt x="418680" y="712869"/>
                  </a:lnTo>
                  <a:lnTo>
                    <a:pt x="480148" y="857268"/>
                  </a:lnTo>
                  <a:lnTo>
                    <a:pt x="716622" y="758843"/>
                  </a:lnTo>
                  <a:lnTo>
                    <a:pt x="775215" y="761400"/>
                  </a:lnTo>
                  <a:lnTo>
                    <a:pt x="833475" y="762018"/>
                  </a:lnTo>
                  <a:lnTo>
                    <a:pt x="891214" y="760740"/>
                  </a:lnTo>
                  <a:lnTo>
                    <a:pt x="948246" y="757610"/>
                  </a:lnTo>
                  <a:lnTo>
                    <a:pt x="1004382" y="752672"/>
                  </a:lnTo>
                  <a:lnTo>
                    <a:pt x="1059434" y="745969"/>
                  </a:lnTo>
                  <a:lnTo>
                    <a:pt x="1113216" y="737544"/>
                  </a:lnTo>
                  <a:lnTo>
                    <a:pt x="1165538" y="727442"/>
                  </a:lnTo>
                  <a:lnTo>
                    <a:pt x="1216215" y="715705"/>
                  </a:lnTo>
                  <a:lnTo>
                    <a:pt x="1265057" y="702379"/>
                  </a:lnTo>
                  <a:lnTo>
                    <a:pt x="1311878" y="687505"/>
                  </a:lnTo>
                  <a:lnTo>
                    <a:pt x="1356489" y="671128"/>
                  </a:lnTo>
                  <a:lnTo>
                    <a:pt x="1398703" y="653291"/>
                  </a:lnTo>
                  <a:lnTo>
                    <a:pt x="1438333" y="634037"/>
                  </a:lnTo>
                  <a:lnTo>
                    <a:pt x="1475190" y="613412"/>
                  </a:lnTo>
                  <a:lnTo>
                    <a:pt x="1509087" y="591457"/>
                  </a:lnTo>
                  <a:lnTo>
                    <a:pt x="1539836" y="568216"/>
                  </a:lnTo>
                  <a:lnTo>
                    <a:pt x="1572087" y="538898"/>
                  </a:lnTo>
                  <a:lnTo>
                    <a:pt x="1598396" y="508918"/>
                  </a:lnTo>
                  <a:lnTo>
                    <a:pt x="1633567" y="447600"/>
                  </a:lnTo>
                  <a:lnTo>
                    <a:pt x="1646097" y="385508"/>
                  </a:lnTo>
                  <a:lnTo>
                    <a:pt x="1644105" y="354561"/>
                  </a:lnTo>
                  <a:lnTo>
                    <a:pt x="1624079" y="293647"/>
                  </a:lnTo>
                  <a:lnTo>
                    <a:pt x="1583285" y="235076"/>
                  </a:lnTo>
                  <a:lnTo>
                    <a:pt x="1555334" y="207059"/>
                  </a:lnTo>
                  <a:lnTo>
                    <a:pt x="1522472" y="180096"/>
                  </a:lnTo>
                  <a:lnTo>
                    <a:pt x="1484793" y="154342"/>
                  </a:lnTo>
                  <a:lnTo>
                    <a:pt x="1442390" y="129953"/>
                  </a:lnTo>
                  <a:lnTo>
                    <a:pt x="1395358" y="107085"/>
                  </a:lnTo>
                  <a:lnTo>
                    <a:pt x="1343788" y="85894"/>
                  </a:lnTo>
                  <a:lnTo>
                    <a:pt x="1287777" y="66536"/>
                  </a:lnTo>
                  <a:lnTo>
                    <a:pt x="1227416" y="49167"/>
                  </a:lnTo>
                  <a:lnTo>
                    <a:pt x="1177424" y="37117"/>
                  </a:lnTo>
                  <a:lnTo>
                    <a:pt x="1126491" y="26797"/>
                  </a:lnTo>
                  <a:lnTo>
                    <a:pt x="1074786" y="18186"/>
                  </a:lnTo>
                  <a:lnTo>
                    <a:pt x="1022474" y="11261"/>
                  </a:lnTo>
                  <a:lnTo>
                    <a:pt x="969723" y="6001"/>
                  </a:lnTo>
                  <a:lnTo>
                    <a:pt x="916701" y="2386"/>
                  </a:lnTo>
                  <a:lnTo>
                    <a:pt x="863573" y="392"/>
                  </a:lnTo>
                  <a:lnTo>
                    <a:pt x="810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8"/>
            <p:cNvSpPr/>
            <p:nvPr/>
          </p:nvSpPr>
          <p:spPr>
            <a:xfrm>
              <a:off x="6325273" y="1524743"/>
              <a:ext cx="1646555" cy="857885"/>
            </a:xfrm>
            <a:custGeom>
              <a:avLst/>
              <a:gdLst/>
              <a:ahLst/>
              <a:cxnLst/>
              <a:rect l="l" t="t" r="r" b="b"/>
              <a:pathLst>
                <a:path w="1646554" h="857885">
                  <a:moveTo>
                    <a:pt x="480148" y="857268"/>
                  </a:moveTo>
                  <a:lnTo>
                    <a:pt x="418680" y="712869"/>
                  </a:lnTo>
                  <a:lnTo>
                    <a:pt x="358319" y="695500"/>
                  </a:lnTo>
                  <a:lnTo>
                    <a:pt x="302308" y="676142"/>
                  </a:lnTo>
                  <a:lnTo>
                    <a:pt x="250738" y="654952"/>
                  </a:lnTo>
                  <a:lnTo>
                    <a:pt x="203706" y="632084"/>
                  </a:lnTo>
                  <a:lnTo>
                    <a:pt x="161303" y="607695"/>
                  </a:lnTo>
                  <a:lnTo>
                    <a:pt x="123624" y="581941"/>
                  </a:lnTo>
                  <a:lnTo>
                    <a:pt x="90762" y="554978"/>
                  </a:lnTo>
                  <a:lnTo>
                    <a:pt x="62811" y="526961"/>
                  </a:lnTo>
                  <a:lnTo>
                    <a:pt x="22017" y="468390"/>
                  </a:lnTo>
                  <a:lnTo>
                    <a:pt x="1991" y="407475"/>
                  </a:lnTo>
                  <a:lnTo>
                    <a:pt x="0" y="376529"/>
                  </a:lnTo>
                  <a:lnTo>
                    <a:pt x="3481" y="345464"/>
                  </a:lnTo>
                  <a:lnTo>
                    <a:pt x="27238" y="283603"/>
                  </a:lnTo>
                  <a:lnTo>
                    <a:pt x="74009" y="223139"/>
                  </a:lnTo>
                  <a:lnTo>
                    <a:pt x="106260" y="193820"/>
                  </a:lnTo>
                  <a:lnTo>
                    <a:pt x="167690" y="150502"/>
                  </a:lnTo>
                  <a:lnTo>
                    <a:pt x="202342" y="130749"/>
                  </a:lnTo>
                  <a:lnTo>
                    <a:pt x="239394" y="112294"/>
                  </a:lnTo>
                  <a:lnTo>
                    <a:pt x="278681" y="95160"/>
                  </a:lnTo>
                  <a:lnTo>
                    <a:pt x="320035" y="79368"/>
                  </a:lnTo>
                  <a:lnTo>
                    <a:pt x="363289" y="64939"/>
                  </a:lnTo>
                  <a:lnTo>
                    <a:pt x="408275" y="51895"/>
                  </a:lnTo>
                  <a:lnTo>
                    <a:pt x="454828" y="40259"/>
                  </a:lnTo>
                  <a:lnTo>
                    <a:pt x="502780" y="30050"/>
                  </a:lnTo>
                  <a:lnTo>
                    <a:pt x="551963" y="21292"/>
                  </a:lnTo>
                  <a:lnTo>
                    <a:pt x="602211" y="14004"/>
                  </a:lnTo>
                  <a:lnTo>
                    <a:pt x="653356" y="8210"/>
                  </a:lnTo>
                  <a:lnTo>
                    <a:pt x="705233" y="3930"/>
                  </a:lnTo>
                  <a:lnTo>
                    <a:pt x="757672" y="1186"/>
                  </a:lnTo>
                  <a:lnTo>
                    <a:pt x="810508" y="0"/>
                  </a:lnTo>
                  <a:lnTo>
                    <a:pt x="863573" y="392"/>
                  </a:lnTo>
                  <a:lnTo>
                    <a:pt x="916701" y="2386"/>
                  </a:lnTo>
                  <a:lnTo>
                    <a:pt x="969723" y="6001"/>
                  </a:lnTo>
                  <a:lnTo>
                    <a:pt x="1022474" y="11261"/>
                  </a:lnTo>
                  <a:lnTo>
                    <a:pt x="1074786" y="18186"/>
                  </a:lnTo>
                  <a:lnTo>
                    <a:pt x="1126491" y="26797"/>
                  </a:lnTo>
                  <a:lnTo>
                    <a:pt x="1177424" y="37117"/>
                  </a:lnTo>
                  <a:lnTo>
                    <a:pt x="1227416" y="49167"/>
                  </a:lnTo>
                  <a:lnTo>
                    <a:pt x="1287777" y="66536"/>
                  </a:lnTo>
                  <a:lnTo>
                    <a:pt x="1343788" y="85894"/>
                  </a:lnTo>
                  <a:lnTo>
                    <a:pt x="1395358" y="107085"/>
                  </a:lnTo>
                  <a:lnTo>
                    <a:pt x="1442390" y="129953"/>
                  </a:lnTo>
                  <a:lnTo>
                    <a:pt x="1484793" y="154342"/>
                  </a:lnTo>
                  <a:lnTo>
                    <a:pt x="1522472" y="180096"/>
                  </a:lnTo>
                  <a:lnTo>
                    <a:pt x="1555334" y="207059"/>
                  </a:lnTo>
                  <a:lnTo>
                    <a:pt x="1583285" y="235076"/>
                  </a:lnTo>
                  <a:lnTo>
                    <a:pt x="1624079" y="293647"/>
                  </a:lnTo>
                  <a:lnTo>
                    <a:pt x="1644105" y="354561"/>
                  </a:lnTo>
                  <a:lnTo>
                    <a:pt x="1646097" y="385508"/>
                  </a:lnTo>
                  <a:lnTo>
                    <a:pt x="1642615" y="416573"/>
                  </a:lnTo>
                  <a:lnTo>
                    <a:pt x="1618858" y="478434"/>
                  </a:lnTo>
                  <a:lnTo>
                    <a:pt x="1572087" y="538898"/>
                  </a:lnTo>
                  <a:lnTo>
                    <a:pt x="1539836" y="568216"/>
                  </a:lnTo>
                  <a:lnTo>
                    <a:pt x="1509087" y="591457"/>
                  </a:lnTo>
                  <a:lnTo>
                    <a:pt x="1475190" y="613412"/>
                  </a:lnTo>
                  <a:lnTo>
                    <a:pt x="1438333" y="634037"/>
                  </a:lnTo>
                  <a:lnTo>
                    <a:pt x="1398703" y="653291"/>
                  </a:lnTo>
                  <a:lnTo>
                    <a:pt x="1356489" y="671128"/>
                  </a:lnTo>
                  <a:lnTo>
                    <a:pt x="1311878" y="687505"/>
                  </a:lnTo>
                  <a:lnTo>
                    <a:pt x="1265057" y="702379"/>
                  </a:lnTo>
                  <a:lnTo>
                    <a:pt x="1216215" y="715705"/>
                  </a:lnTo>
                  <a:lnTo>
                    <a:pt x="1165538" y="727442"/>
                  </a:lnTo>
                  <a:lnTo>
                    <a:pt x="1113216" y="737544"/>
                  </a:lnTo>
                  <a:lnTo>
                    <a:pt x="1059434" y="745969"/>
                  </a:lnTo>
                  <a:lnTo>
                    <a:pt x="1004382" y="752672"/>
                  </a:lnTo>
                  <a:lnTo>
                    <a:pt x="948246" y="757610"/>
                  </a:lnTo>
                  <a:lnTo>
                    <a:pt x="891214" y="760740"/>
                  </a:lnTo>
                  <a:lnTo>
                    <a:pt x="833475" y="762018"/>
                  </a:lnTo>
                  <a:lnTo>
                    <a:pt x="775215" y="761400"/>
                  </a:lnTo>
                  <a:lnTo>
                    <a:pt x="716622" y="758843"/>
                  </a:lnTo>
                  <a:lnTo>
                    <a:pt x="480148" y="857268"/>
                  </a:lnTo>
                  <a:close/>
                </a:path>
              </a:pathLst>
            </a:custGeom>
            <a:ln w="28956">
              <a:solidFill>
                <a:srgbClr val="75808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1" name="object 9"/>
          <p:cNvSpPr txBox="1"/>
          <p:nvPr/>
        </p:nvSpPr>
        <p:spPr>
          <a:xfrm>
            <a:off x="9880894" y="1782571"/>
            <a:ext cx="849049" cy="2891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spc="-5" dirty="0">
                <a:latin typeface="Palladio Uralic"/>
                <a:cs typeface="Palladio Uralic"/>
              </a:rPr>
              <a:t>Jacket</a:t>
            </a:r>
            <a:endParaRPr sz="1800">
              <a:latin typeface="Palladio Uralic"/>
              <a:cs typeface="Palladio Ural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29</a:t>
            </a:fld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8" name="Group 2"/>
          <p:cNvGrpSpPr>
            <a:grpSpLocks/>
          </p:cNvGrpSpPr>
          <p:nvPr/>
        </p:nvGrpSpPr>
        <p:grpSpPr bwMode="auto">
          <a:xfrm>
            <a:off x="4243417" y="1524000"/>
            <a:ext cx="5938838" cy="2074863"/>
            <a:chOff x="1052" y="580"/>
            <a:chExt cx="3741" cy="1307"/>
          </a:xfrm>
        </p:grpSpPr>
        <p:sp>
          <p:nvSpPr>
            <p:cNvPr id="9" name="Oval 3"/>
            <p:cNvSpPr>
              <a:spLocks noChangeArrowheads="1"/>
            </p:cNvSpPr>
            <p:nvPr/>
          </p:nvSpPr>
          <p:spPr bwMode="auto">
            <a:xfrm>
              <a:off x="3548" y="580"/>
              <a:ext cx="301" cy="1303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4"/>
            <p:cNvSpPr>
              <a:spLocks noChangeArrowheads="1"/>
            </p:cNvSpPr>
            <p:nvPr/>
          </p:nvSpPr>
          <p:spPr bwMode="auto">
            <a:xfrm>
              <a:off x="2898" y="725"/>
              <a:ext cx="725" cy="1005"/>
            </a:xfrm>
            <a:prstGeom prst="rect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5"/>
            <p:cNvSpPr>
              <a:spLocks noChangeArrowheads="1"/>
            </p:cNvSpPr>
            <p:nvPr/>
          </p:nvSpPr>
          <p:spPr bwMode="auto">
            <a:xfrm>
              <a:off x="2768" y="717"/>
              <a:ext cx="238" cy="1006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6"/>
            <p:cNvSpPr>
              <a:spLocks noChangeArrowheads="1"/>
            </p:cNvSpPr>
            <p:nvPr/>
          </p:nvSpPr>
          <p:spPr bwMode="auto">
            <a:xfrm>
              <a:off x="2133" y="1031"/>
              <a:ext cx="705" cy="41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7"/>
            <p:cNvSpPr>
              <a:spLocks noChangeArrowheads="1"/>
            </p:cNvSpPr>
            <p:nvPr/>
          </p:nvSpPr>
          <p:spPr bwMode="auto">
            <a:xfrm>
              <a:off x="2065" y="1025"/>
              <a:ext cx="137" cy="411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8"/>
            <p:cNvSpPr>
              <a:spLocks noChangeArrowheads="1"/>
            </p:cNvSpPr>
            <p:nvPr/>
          </p:nvSpPr>
          <p:spPr bwMode="auto">
            <a:xfrm>
              <a:off x="2769" y="1027"/>
              <a:ext cx="164" cy="419"/>
            </a:xfrm>
            <a:prstGeom prst="ellipse">
              <a:avLst/>
            </a:prstGeom>
            <a:solidFill>
              <a:schemeClr val="bg2"/>
            </a:solidFill>
            <a:ln w="12700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9"/>
            <p:cNvSpPr>
              <a:spLocks noChangeArrowheads="1"/>
            </p:cNvSpPr>
            <p:nvPr/>
          </p:nvSpPr>
          <p:spPr bwMode="auto">
            <a:xfrm>
              <a:off x="3507" y="743"/>
              <a:ext cx="246" cy="1014"/>
            </a:xfrm>
            <a:prstGeom prst="ellipse">
              <a:avLst/>
            </a:prstGeom>
            <a:solidFill>
              <a:schemeClr val="accent1"/>
            </a:solidFill>
            <a:ln w="12700">
              <a:noFill/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Arc 10"/>
            <p:cNvSpPr>
              <a:spLocks/>
            </p:cNvSpPr>
            <p:nvPr/>
          </p:nvSpPr>
          <p:spPr bwMode="auto">
            <a:xfrm>
              <a:off x="3622" y="726"/>
              <a:ext cx="121" cy="56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562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14" y="0"/>
                    <a:pt x="21579" y="9647"/>
                    <a:pt x="21599" y="21562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14" y="0"/>
                    <a:pt x="21579" y="9647"/>
                    <a:pt x="21599" y="21562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Arc 11"/>
            <p:cNvSpPr>
              <a:spLocks/>
            </p:cNvSpPr>
            <p:nvPr/>
          </p:nvSpPr>
          <p:spPr bwMode="auto">
            <a:xfrm>
              <a:off x="3583" y="1265"/>
              <a:ext cx="160" cy="465"/>
            </a:xfrm>
            <a:custGeom>
              <a:avLst/>
              <a:gdLst>
                <a:gd name="G0" fmla="+- 0 0 0"/>
                <a:gd name="G1" fmla="+- 0 0 0"/>
                <a:gd name="G2" fmla="+- 21600 0 0"/>
                <a:gd name="T0" fmla="*/ 21600 w 21600"/>
                <a:gd name="T1" fmla="*/ 0 h 21600"/>
                <a:gd name="T2" fmla="*/ 0 w 21600"/>
                <a:gd name="T3" fmla="*/ 21600 h 21600"/>
                <a:gd name="T4" fmla="*/ 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</a:path>
                <a:path w="21600" h="21600" stroke="0" extrusionOk="0">
                  <a:moveTo>
                    <a:pt x="21600" y="0"/>
                  </a:moveTo>
                  <a:cubicBezTo>
                    <a:pt x="21600" y="11929"/>
                    <a:pt x="11929" y="21599"/>
                    <a:pt x="0" y="21600"/>
                  </a:cubicBezTo>
                  <a:lnTo>
                    <a:pt x="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Line 12"/>
            <p:cNvSpPr>
              <a:spLocks noChangeShapeType="1"/>
            </p:cNvSpPr>
            <p:nvPr/>
          </p:nvSpPr>
          <p:spPr bwMode="auto">
            <a:xfrm>
              <a:off x="3728" y="583"/>
              <a:ext cx="96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Line 13"/>
            <p:cNvSpPr>
              <a:spLocks noChangeShapeType="1"/>
            </p:cNvSpPr>
            <p:nvPr/>
          </p:nvSpPr>
          <p:spPr bwMode="auto">
            <a:xfrm>
              <a:off x="3721" y="1887"/>
              <a:ext cx="107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4"/>
            <p:cNvSpPr>
              <a:spLocks noChangeArrowheads="1"/>
            </p:cNvSpPr>
            <p:nvPr/>
          </p:nvSpPr>
          <p:spPr bwMode="auto">
            <a:xfrm>
              <a:off x="2179" y="1535"/>
              <a:ext cx="389" cy="248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/>
                <a:t>core</a:t>
              </a:r>
            </a:p>
          </p:txBody>
        </p:sp>
        <p:sp>
          <p:nvSpPr>
            <p:cNvPr id="27" name="Rectangle 15"/>
            <p:cNvSpPr>
              <a:spLocks noChangeArrowheads="1"/>
            </p:cNvSpPr>
            <p:nvPr/>
          </p:nvSpPr>
          <p:spPr bwMode="auto">
            <a:xfrm>
              <a:off x="3069" y="1146"/>
              <a:ext cx="664" cy="248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/>
              <a:r>
                <a:rPr lang="en-US" sz="2000"/>
                <a:t>cladding</a:t>
              </a:r>
            </a:p>
          </p:txBody>
        </p:sp>
        <p:sp>
          <p:nvSpPr>
            <p:cNvPr id="28" name="Rectangle 16"/>
            <p:cNvSpPr>
              <a:spLocks noChangeArrowheads="1"/>
            </p:cNvSpPr>
            <p:nvPr/>
          </p:nvSpPr>
          <p:spPr bwMode="auto">
            <a:xfrm>
              <a:off x="3997" y="1176"/>
              <a:ext cx="754" cy="248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  <a:effectLst/>
          </p:spPr>
          <p:txBody>
            <a:bodyPr lIns="90488" tIns="44450" rIns="90488" bIns="44450">
              <a:spAutoFit/>
            </a:bodyPr>
            <a:lstStyle/>
            <a:p>
              <a:pPr algn="ctr" eaLnBrk="0" hangingPunct="0"/>
              <a:r>
                <a:rPr lang="en-US" sz="2000"/>
                <a:t>jacket</a:t>
              </a:r>
            </a:p>
          </p:txBody>
        </p:sp>
        <p:sp>
          <p:nvSpPr>
            <p:cNvPr id="29" name="Line 17"/>
            <p:cNvSpPr>
              <a:spLocks noChangeShapeType="1"/>
            </p:cNvSpPr>
            <p:nvPr/>
          </p:nvSpPr>
          <p:spPr bwMode="auto">
            <a:xfrm flipV="1">
              <a:off x="1258" y="1068"/>
              <a:ext cx="871" cy="25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18"/>
            <p:cNvSpPr>
              <a:spLocks noChangeArrowheads="1"/>
            </p:cNvSpPr>
            <p:nvPr/>
          </p:nvSpPr>
          <p:spPr bwMode="auto">
            <a:xfrm>
              <a:off x="1052" y="965"/>
              <a:ext cx="378" cy="22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/>
                <a:t>light</a:t>
              </a:r>
            </a:p>
          </p:txBody>
        </p:sp>
        <p:sp>
          <p:nvSpPr>
            <p:cNvPr id="31" name="Line 19"/>
            <p:cNvSpPr>
              <a:spLocks noChangeShapeType="1"/>
            </p:cNvSpPr>
            <p:nvPr/>
          </p:nvSpPr>
          <p:spPr bwMode="auto">
            <a:xfrm>
              <a:off x="2136" y="1091"/>
              <a:ext cx="467" cy="33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Line 20"/>
            <p:cNvSpPr>
              <a:spLocks noChangeShapeType="1"/>
            </p:cNvSpPr>
            <p:nvPr/>
          </p:nvSpPr>
          <p:spPr bwMode="auto">
            <a:xfrm flipV="1">
              <a:off x="2633" y="1112"/>
              <a:ext cx="280" cy="31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21"/>
          <p:cNvGrpSpPr>
            <a:grpSpLocks/>
          </p:cNvGrpSpPr>
          <p:nvPr/>
        </p:nvGrpSpPr>
        <p:grpSpPr bwMode="auto">
          <a:xfrm>
            <a:off x="3938617" y="4267200"/>
            <a:ext cx="6719888" cy="1347788"/>
            <a:chOff x="890" y="2618"/>
            <a:chExt cx="4233" cy="849"/>
          </a:xfrm>
        </p:grpSpPr>
        <p:grpSp>
          <p:nvGrpSpPr>
            <p:cNvPr id="34" name="Group 22"/>
            <p:cNvGrpSpPr>
              <a:grpSpLocks/>
            </p:cNvGrpSpPr>
            <p:nvPr/>
          </p:nvGrpSpPr>
          <p:grpSpPr bwMode="auto">
            <a:xfrm>
              <a:off x="1402" y="2618"/>
              <a:ext cx="3441" cy="849"/>
              <a:chOff x="1402" y="2618"/>
              <a:chExt cx="3441" cy="849"/>
            </a:xfrm>
          </p:grpSpPr>
          <p:sp>
            <p:nvSpPr>
              <p:cNvPr id="42" name="Rectangle 23"/>
              <p:cNvSpPr>
                <a:spLocks noChangeArrowheads="1"/>
              </p:cNvSpPr>
              <p:nvPr/>
            </p:nvSpPr>
            <p:spPr bwMode="auto">
              <a:xfrm>
                <a:off x="1409" y="2855"/>
                <a:ext cx="3434" cy="374"/>
              </a:xfrm>
              <a:prstGeom prst="rect">
                <a:avLst/>
              </a:prstGeom>
              <a:solidFill>
                <a:schemeClr val="accent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3" name="Rectangle 24"/>
              <p:cNvSpPr>
                <a:spLocks noChangeArrowheads="1"/>
              </p:cNvSpPr>
              <p:nvPr/>
            </p:nvSpPr>
            <p:spPr bwMode="auto">
              <a:xfrm>
                <a:off x="1402" y="2618"/>
                <a:ext cx="3434" cy="849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Line 25"/>
            <p:cNvSpPr>
              <a:spLocks noChangeShapeType="1"/>
            </p:cNvSpPr>
            <p:nvPr/>
          </p:nvSpPr>
          <p:spPr bwMode="auto">
            <a:xfrm flipH="1">
              <a:off x="1473" y="2876"/>
              <a:ext cx="886" cy="324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Arc 26"/>
            <p:cNvSpPr>
              <a:spLocks/>
            </p:cNvSpPr>
            <p:nvPr/>
          </p:nvSpPr>
          <p:spPr bwMode="auto">
            <a:xfrm>
              <a:off x="1748" y="2873"/>
              <a:ext cx="75" cy="168"/>
            </a:xfrm>
            <a:custGeom>
              <a:avLst/>
              <a:gdLst>
                <a:gd name="G0" fmla="+- 21600 0 0"/>
                <a:gd name="G1" fmla="+- 0 0 0"/>
                <a:gd name="G2" fmla="+- 21600 0 0"/>
                <a:gd name="T0" fmla="*/ 21600 w 21600"/>
                <a:gd name="T1" fmla="*/ 21600 h 21600"/>
                <a:gd name="T2" fmla="*/ 0 w 21600"/>
                <a:gd name="T3" fmla="*/ 0 h 21600"/>
                <a:gd name="T4" fmla="*/ 21600 w 21600"/>
                <a:gd name="T5" fmla="*/ 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</a:path>
                <a:path w="21600" h="21600" stroke="0" extrusionOk="0">
                  <a:moveTo>
                    <a:pt x="21600" y="21600"/>
                  </a:moveTo>
                  <a:cubicBezTo>
                    <a:pt x="9670" y="21600"/>
                    <a:pt x="0" y="11929"/>
                    <a:pt x="0" y="0"/>
                  </a:cubicBezTo>
                  <a:lnTo>
                    <a:pt x="21600" y="0"/>
                  </a:lnTo>
                  <a:close/>
                </a:path>
              </a:pathLst>
            </a:custGeom>
            <a:noFill/>
            <a:ln w="12700" cap="rnd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27"/>
            <p:cNvSpPr>
              <a:spLocks noChangeArrowheads="1"/>
            </p:cNvSpPr>
            <p:nvPr/>
          </p:nvSpPr>
          <p:spPr bwMode="auto">
            <a:xfrm>
              <a:off x="1520" y="2917"/>
              <a:ext cx="232" cy="229"/>
            </a:xfrm>
            <a:prstGeom prst="rect">
              <a:avLst/>
            </a:prstGeom>
            <a:noFill/>
            <a:ln w="12700">
              <a:noFill/>
              <a:prstDash val="sysDot"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1800">
                  <a:latin typeface="Symbol" pitchFamily="18" charset="2"/>
                </a:rPr>
                <a:t></a:t>
              </a:r>
              <a:r>
                <a:rPr lang="en-US" sz="1800" baseline="-25000"/>
                <a:t>c</a:t>
              </a:r>
            </a:p>
          </p:txBody>
        </p:sp>
        <p:sp>
          <p:nvSpPr>
            <p:cNvPr id="38" name="Line 28"/>
            <p:cNvSpPr>
              <a:spLocks noChangeShapeType="1"/>
            </p:cNvSpPr>
            <p:nvPr/>
          </p:nvSpPr>
          <p:spPr bwMode="auto">
            <a:xfrm flipV="1">
              <a:off x="890" y="2861"/>
              <a:ext cx="1022" cy="2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Line 29"/>
            <p:cNvSpPr>
              <a:spLocks noChangeShapeType="1"/>
            </p:cNvSpPr>
            <p:nvPr/>
          </p:nvSpPr>
          <p:spPr bwMode="auto">
            <a:xfrm>
              <a:off x="1936" y="2871"/>
              <a:ext cx="1323" cy="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30"/>
            <p:cNvSpPr>
              <a:spLocks noChangeShapeType="1"/>
            </p:cNvSpPr>
            <p:nvPr/>
          </p:nvSpPr>
          <p:spPr bwMode="auto">
            <a:xfrm flipV="1">
              <a:off x="3263" y="2865"/>
              <a:ext cx="1323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31"/>
            <p:cNvSpPr>
              <a:spLocks noChangeShapeType="1"/>
            </p:cNvSpPr>
            <p:nvPr/>
          </p:nvSpPr>
          <p:spPr bwMode="auto">
            <a:xfrm>
              <a:off x="4597" y="2883"/>
              <a:ext cx="526" cy="13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4" name="Rectangle 32"/>
          <p:cNvSpPr>
            <a:spLocks noChangeArrowheads="1"/>
          </p:cNvSpPr>
          <p:nvPr/>
        </p:nvSpPr>
        <p:spPr bwMode="auto">
          <a:xfrm>
            <a:off x="3557617" y="1219200"/>
            <a:ext cx="2879725" cy="363538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(a)  Geometry of optical fiber</a:t>
            </a:r>
          </a:p>
        </p:txBody>
      </p:sp>
      <p:sp>
        <p:nvSpPr>
          <p:cNvPr id="45" name="Rectangle 33"/>
          <p:cNvSpPr>
            <a:spLocks noChangeArrowheads="1"/>
          </p:cNvSpPr>
          <p:nvPr/>
        </p:nvSpPr>
        <p:spPr bwMode="auto">
          <a:xfrm>
            <a:off x="3557617" y="3733800"/>
            <a:ext cx="2917825" cy="363538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1800"/>
              <a:t>(b)  Reflection in optical fiber</a:t>
            </a:r>
          </a:p>
        </p:txBody>
      </p:sp>
      <p:sp>
        <p:nvSpPr>
          <p:cNvPr id="46" name="Rectangle 35"/>
          <p:cNvSpPr>
            <a:spLocks noChangeArrowheads="1"/>
          </p:cNvSpPr>
          <p:nvPr/>
        </p:nvSpPr>
        <p:spPr bwMode="auto">
          <a:xfrm>
            <a:off x="4853017" y="228600"/>
            <a:ext cx="4343400" cy="762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Optical Fiber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3809489" y="466473"/>
            <a:ext cx="6502938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PHYSICAL</a:t>
            </a:r>
            <a:r>
              <a:rPr kumimoji="0" lang="en-US" sz="4400" b="0" i="0" u="none" strike="noStrike" kern="1200" cap="none" spc="-23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en-US" sz="4400" b="0" i="0" u="none" strike="noStrike" kern="1200" cap="none" spc="-6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LAYER</a:t>
            </a:r>
            <a:endParaRPr kumimoji="0" lang="en-US" sz="4400" b="0" i="0" u="none" strike="noStrike" kern="1200" cap="none" spc="-6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1" name="object 6"/>
          <p:cNvSpPr txBox="1"/>
          <p:nvPr/>
        </p:nvSpPr>
        <p:spPr>
          <a:xfrm>
            <a:off x="12446993" y="6464909"/>
            <a:ext cx="211776" cy="1538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F8F8F"/>
                </a:solidFill>
                <a:latin typeface="Carlito"/>
                <a:cs typeface="Carlito"/>
              </a:rPr>
              <a:pPr marL="38100">
                <a:lnSpc>
                  <a:spcPts val="1240"/>
                </a:lnSpc>
              </a:pPr>
              <a:t>3</a:t>
            </a:fld>
            <a:endParaRPr sz="1200">
              <a:latin typeface="Carlito"/>
              <a:cs typeface="Carlito"/>
            </a:endParaRPr>
          </a:p>
        </p:txBody>
      </p:sp>
      <p:sp>
        <p:nvSpPr>
          <p:cNvPr id="18" name="object 3"/>
          <p:cNvSpPr txBox="1"/>
          <p:nvPr/>
        </p:nvSpPr>
        <p:spPr>
          <a:xfrm>
            <a:off x="2157382" y="1558496"/>
            <a:ext cx="10469711" cy="404918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5600" marR="5080" indent="-342900">
              <a:lnSpc>
                <a:spcPts val="3460"/>
              </a:lnSpc>
              <a:spcBef>
                <a:spcPts val="535"/>
              </a:spcBef>
              <a:buFont typeface="Arial"/>
              <a:buChar char="•"/>
              <a:tabLst>
                <a:tab pos="354965" algn="l"/>
                <a:tab pos="355600" algn="l"/>
                <a:tab pos="814069" algn="l"/>
                <a:tab pos="1898014" algn="l"/>
                <a:tab pos="2852420" algn="l"/>
                <a:tab pos="3624579" algn="l"/>
                <a:tab pos="5717540" algn="l"/>
                <a:tab pos="656209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I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	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deal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s	wi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h	the	mec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h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ani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c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al	and	electr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i</a:t>
            </a:r>
            <a:r>
              <a:rPr sz="3200" spc="-35" dirty="0">
                <a:solidFill>
                  <a:srgbClr val="313131"/>
                </a:solidFill>
                <a:latin typeface="Carlito"/>
                <a:cs typeface="Carlito"/>
              </a:rPr>
              <a:t>c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al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specifications </a:t>
            </a:r>
            <a:r>
              <a:rPr sz="3200" b="1" spc="-5" dirty="0">
                <a:solidFill>
                  <a:srgbClr val="313131"/>
                </a:solidFill>
                <a:latin typeface="Carlito"/>
                <a:cs typeface="Carlito"/>
              </a:rPr>
              <a:t>(Devices)</a:t>
            </a:r>
            <a:endParaRPr sz="3200">
              <a:latin typeface="Carlito"/>
              <a:cs typeface="Carlito"/>
            </a:endParaRPr>
          </a:p>
          <a:p>
            <a:pPr marL="355600" marR="7620" indent="-342900">
              <a:lnSpc>
                <a:spcPts val="3460"/>
              </a:lnSpc>
              <a:spcBef>
                <a:spcPts val="765"/>
              </a:spcBef>
              <a:buFont typeface="Arial"/>
              <a:buChar char="•"/>
              <a:tabLst>
                <a:tab pos="354965" algn="l"/>
                <a:tab pos="355600" algn="l"/>
                <a:tab pos="2022475" algn="l"/>
                <a:tab pos="4749800" algn="l"/>
                <a:tab pos="5449570" algn="l"/>
                <a:tab pos="7435215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P</a:t>
            </a:r>
            <a:r>
              <a:rPr sz="3200" spc="-60" dirty="0">
                <a:solidFill>
                  <a:srgbClr val="313131"/>
                </a:solidFill>
                <a:latin typeface="Carlito"/>
                <a:cs typeface="Carlito"/>
              </a:rPr>
              <a:t>h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y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</a:t>
            </a:r>
            <a:r>
              <a:rPr sz="3200" spc="-30" dirty="0">
                <a:solidFill>
                  <a:srgbClr val="313131"/>
                </a:solidFill>
                <a:latin typeface="Carlito"/>
                <a:cs typeface="Carlito"/>
              </a:rPr>
              <a:t>c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al	cha</a:t>
            </a:r>
            <a:r>
              <a:rPr sz="3200" spc="-65" dirty="0">
                <a:solidFill>
                  <a:srgbClr val="313131"/>
                </a:solidFill>
                <a:latin typeface="Carlito"/>
                <a:cs typeface="Carlito"/>
              </a:rPr>
              <a:t>r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ac</a:t>
            </a:r>
            <a:r>
              <a:rPr sz="3200" spc="-40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eri</a:t>
            </a:r>
            <a:r>
              <a:rPr sz="3200" spc="-50" dirty="0">
                <a:solidFill>
                  <a:srgbClr val="313131"/>
                </a:solidFill>
                <a:latin typeface="Carlito"/>
                <a:cs typeface="Carlito"/>
              </a:rPr>
              <a:t>s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i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cs	of	i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n</a:t>
            </a:r>
            <a:r>
              <a:rPr sz="3200" spc="-30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er</a:t>
            </a:r>
            <a:r>
              <a:rPr sz="3200" spc="-70" dirty="0">
                <a:solidFill>
                  <a:srgbClr val="313131"/>
                </a:solidFill>
                <a:latin typeface="Carlito"/>
                <a:cs typeface="Carlito"/>
              </a:rPr>
              <a:t>f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es	and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medium.</a:t>
            </a:r>
            <a:endParaRPr sz="3200">
              <a:latin typeface="Carlito"/>
              <a:cs typeface="Carlito"/>
            </a:endParaRPr>
          </a:p>
          <a:p>
            <a:pPr marL="355600" marR="952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  <a:tab pos="873760" algn="l"/>
                <a:tab pos="1936114" algn="l"/>
                <a:tab pos="2811145" algn="l"/>
                <a:tab pos="3261995" algn="l"/>
                <a:tab pos="3957320" algn="l"/>
                <a:tab pos="4894580" algn="l"/>
                <a:tab pos="5374640" algn="l"/>
              </a:tabLst>
            </a:pPr>
            <a:r>
              <a:rPr sz="3200" spc="-290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o	m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o</a:t>
            </a:r>
            <a:r>
              <a:rPr sz="3200" spc="-35" dirty="0">
                <a:solidFill>
                  <a:srgbClr val="313131"/>
                </a:solidFill>
                <a:latin typeface="Carlito"/>
                <a:cs typeface="Carlito"/>
              </a:rPr>
              <a:t>v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e	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d</a:t>
            </a:r>
            <a:r>
              <a:rPr sz="3200" spc="-30" dirty="0">
                <a:solidFill>
                  <a:srgbClr val="313131"/>
                </a:solidFill>
                <a:latin typeface="Carlito"/>
                <a:cs typeface="Carlito"/>
              </a:rPr>
              <a:t>a</a:t>
            </a:r>
            <a:r>
              <a:rPr sz="3200" spc="-45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	</a:t>
            </a:r>
            <a:r>
              <a:rPr sz="3200" spc="5" dirty="0">
                <a:solidFill>
                  <a:srgbClr val="313131"/>
                </a:solidFill>
                <a:latin typeface="Carlito"/>
                <a:cs typeface="Carlito"/>
              </a:rPr>
              <a:t>i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n	the	</a:t>
            </a:r>
            <a:r>
              <a:rPr sz="3200" spc="-80" dirty="0">
                <a:solidFill>
                  <a:srgbClr val="313131"/>
                </a:solidFill>
                <a:latin typeface="Carlito"/>
                <a:cs typeface="Carlito"/>
              </a:rPr>
              <a:t>f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or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m	of	elect</a:t>
            </a:r>
            <a:r>
              <a:rPr sz="3200" spc="-60" dirty="0">
                <a:solidFill>
                  <a:srgbClr val="313131"/>
                </a:solidFill>
                <a:latin typeface="Carlito"/>
                <a:cs typeface="Carlito"/>
              </a:rPr>
              <a:t>r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omagn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e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i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c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signals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across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transmission</a:t>
            </a:r>
            <a:r>
              <a:rPr sz="3200" spc="5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medium</a:t>
            </a:r>
            <a:endParaRPr sz="3200">
              <a:latin typeface="Carlito"/>
              <a:cs typeface="Carlito"/>
            </a:endParaRPr>
          </a:p>
          <a:p>
            <a:pPr marL="355600" marR="186055" indent="-342900">
              <a:lnSpc>
                <a:spcPts val="3460"/>
              </a:lnSpc>
              <a:spcBef>
                <a:spcPts val="76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The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physical layer data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consists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of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stream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of  bits (sequence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of Os or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1s)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334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Bits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are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encoded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into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 signals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800589" y="339600"/>
            <a:ext cx="4793461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PHYSICAL</a:t>
            </a:r>
            <a:r>
              <a:rPr kumimoji="0" lang="en-US" sz="4400" b="0" i="0" u="none" strike="noStrike" kern="1200" cap="none" spc="-8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7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LAYER</a:t>
            </a:r>
            <a:endParaRPr kumimoji="0" lang="en-US" sz="4400" b="0" i="0" u="none" strike="noStrike" kern="1200" cap="none" spc="-7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2228820" y="1785926"/>
            <a:ext cx="10365599" cy="30480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6"/>
          <p:cNvSpPr txBox="1"/>
          <p:nvPr/>
        </p:nvSpPr>
        <p:spPr>
          <a:xfrm>
            <a:off x="12601261" y="6464909"/>
            <a:ext cx="20038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240"/>
              </a:lnSpc>
            </a:pPr>
            <a:fld id="{81D60167-4931-47E6-BA6A-407CBD079E47}" type="slidenum">
              <a:rPr sz="1200" dirty="0">
                <a:solidFill>
                  <a:srgbClr val="8F8F8F"/>
                </a:solidFill>
                <a:latin typeface="Carlito"/>
                <a:cs typeface="Carlito"/>
              </a:rPr>
              <a:pPr marL="38100">
                <a:lnSpc>
                  <a:spcPts val="1240"/>
                </a:lnSpc>
              </a:pPr>
              <a:t>4</a:t>
            </a:fld>
            <a:endParaRPr sz="1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5372093" y="285728"/>
            <a:ext cx="256407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Signa</a:t>
            </a:r>
            <a:r>
              <a:rPr kumimoji="0" lang="en-US" sz="4400" b="0" i="0" u="none" strike="noStrike" kern="1200" cap="none" spc="5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085945" y="1607264"/>
            <a:ext cx="10501386" cy="317330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is an </a:t>
            </a:r>
            <a:r>
              <a:rPr sz="3200">
                <a:solidFill>
                  <a:srgbClr val="313131"/>
                </a:solidFill>
                <a:latin typeface="Carlito"/>
                <a:cs typeface="Carlito"/>
              </a:rPr>
              <a:t>electric</a:t>
            </a:r>
            <a:r>
              <a:rPr sz="3200" spc="-5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smtClean="0">
                <a:solidFill>
                  <a:srgbClr val="313131"/>
                </a:solidFill>
                <a:latin typeface="Carlito"/>
                <a:cs typeface="Carlito"/>
              </a:rPr>
              <a:t>current</a:t>
            </a:r>
            <a:r>
              <a:rPr lang="en-IN" sz="3200" spc="-10" dirty="0" smtClean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mtClean="0">
                <a:solidFill>
                  <a:srgbClr val="313131"/>
                </a:solidFill>
                <a:latin typeface="Carlito"/>
                <a:cs typeface="Carlito"/>
              </a:rPr>
              <a:t>or </a:t>
            </a:r>
            <a:r>
              <a:rPr sz="3200" u="heavy" spc="-10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Carlito"/>
                <a:cs typeface="Carlito"/>
                <a:hlinkClick r:id="rId4"/>
              </a:rPr>
              <a:t>electromagnetic </a:t>
            </a:r>
            <a:r>
              <a:rPr sz="3200" u="heavy" spc="-5" dirty="0">
                <a:solidFill>
                  <a:srgbClr val="6B9F24"/>
                </a:solidFill>
                <a:uFill>
                  <a:solidFill>
                    <a:srgbClr val="6B9F24"/>
                  </a:solidFill>
                </a:uFill>
                <a:latin typeface="Carlito"/>
                <a:cs typeface="Carlito"/>
                <a:hlinkClick r:id="rId4"/>
              </a:rPr>
              <a:t>field</a:t>
            </a:r>
            <a:r>
              <a:rPr sz="3200" spc="-5" dirty="0">
                <a:solidFill>
                  <a:srgbClr val="6B9F24"/>
                </a:solidFill>
                <a:latin typeface="Carlito"/>
                <a:cs typeface="Carlito"/>
                <a:hlinkClick r:id="rId4"/>
              </a:rPr>
              <a:t>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used 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to convey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data 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from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one place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to</a:t>
            </a:r>
            <a:r>
              <a:rPr sz="3200" spc="1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40" dirty="0">
                <a:solidFill>
                  <a:srgbClr val="313131"/>
                </a:solidFill>
                <a:latin typeface="Carlito"/>
                <a:cs typeface="Carlito"/>
              </a:rPr>
              <a:t>another.</a:t>
            </a:r>
            <a:endParaRPr sz="3200">
              <a:latin typeface="Carlito"/>
              <a:cs typeface="Carlito"/>
            </a:endParaRPr>
          </a:p>
          <a:p>
            <a:pPr marL="355600" marR="54864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b="1" i="1" spc="-15" dirty="0">
                <a:solidFill>
                  <a:srgbClr val="313131"/>
                </a:solidFill>
                <a:latin typeface="Carlito"/>
                <a:cs typeface="Carlito"/>
              </a:rPr>
              <a:t>Transmitter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encodes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i="1" dirty="0">
                <a:solidFill>
                  <a:srgbClr val="313131"/>
                </a:solidFill>
                <a:latin typeface="Carlito"/>
                <a:cs typeface="Carlito"/>
              </a:rPr>
              <a:t>message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into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signal,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which is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carried 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 </a:t>
            </a:r>
            <a:r>
              <a:rPr sz="3200" i="1" spc="-5" dirty="0">
                <a:solidFill>
                  <a:srgbClr val="313131"/>
                </a:solidFill>
                <a:latin typeface="Carlito"/>
                <a:cs typeface="Carlito"/>
              </a:rPr>
              <a:t>receiver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by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the 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communications</a:t>
            </a:r>
            <a:r>
              <a:rPr sz="3200" spc="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i="1" spc="-5" dirty="0">
                <a:solidFill>
                  <a:srgbClr val="313131"/>
                </a:solidFill>
                <a:latin typeface="Carlito"/>
                <a:cs typeface="Carlito"/>
              </a:rPr>
              <a:t>channel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Signals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can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be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interpreted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as either </a:t>
            </a:r>
            <a:r>
              <a:rPr sz="3200" i="1" u="heavy" spc="-5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Carlito"/>
                <a:cs typeface="Carlito"/>
              </a:rPr>
              <a:t>Analog</a:t>
            </a:r>
            <a:r>
              <a:rPr sz="3200" i="1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5" smtClean="0">
                <a:solidFill>
                  <a:srgbClr val="313131"/>
                </a:solidFill>
                <a:latin typeface="Carlito"/>
                <a:cs typeface="Carlito"/>
              </a:rPr>
              <a:t>o</a:t>
            </a:r>
            <a:r>
              <a:rPr lang="en-IN" sz="3200" spc="-5" dirty="0" smtClean="0">
                <a:solidFill>
                  <a:srgbClr val="313131"/>
                </a:solidFill>
                <a:latin typeface="Carlito"/>
                <a:cs typeface="Carlito"/>
              </a:rPr>
              <a:t>r </a:t>
            </a:r>
            <a:r>
              <a:rPr sz="3200" i="1" u="heavy" spc="-15" smtClean="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Carlito"/>
                <a:cs typeface="Carlito"/>
              </a:rPr>
              <a:t>Digital</a:t>
            </a:r>
            <a:r>
              <a:rPr lang="en-IN" sz="3200" i="1" u="heavy" spc="-15" dirty="0" smtClean="0">
                <a:solidFill>
                  <a:srgbClr val="313131"/>
                </a:solidFill>
                <a:uFill>
                  <a:solidFill>
                    <a:srgbClr val="313131"/>
                  </a:solidFill>
                </a:uFill>
                <a:latin typeface="Carlito"/>
                <a:cs typeface="Carlito"/>
              </a:rPr>
              <a:t>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586383" y="271401"/>
            <a:ext cx="4344918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1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Digital</a:t>
            </a:r>
            <a:r>
              <a:rPr kumimoji="0" lang="en-US" sz="4400" b="0" i="0" u="none" strike="noStrike" kern="1200" cap="none" spc="-6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Signals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88173" y="1607261"/>
            <a:ext cx="10256282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Digital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signals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are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non-continuous,</a:t>
            </a:r>
            <a:r>
              <a:rPr sz="3200" spc="7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discrete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2085945" y="2500306"/>
            <a:ext cx="10501386" cy="257176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7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4655295" y="461901"/>
            <a:ext cx="4526066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Analog</a:t>
            </a:r>
            <a:r>
              <a:rPr kumimoji="0" lang="en-US" sz="4400" b="0" i="0" u="none" strike="noStrike" kern="1200" cap="none" spc="-5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Signals</a:t>
            </a:r>
            <a:endParaRPr kumimoji="0" lang="en-US" sz="4400" b="0" i="0" u="none" strike="noStrike" kern="1200" cap="none" spc="-5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128345" y="1607261"/>
            <a:ext cx="10387548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105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Analog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signals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are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continuous,</a:t>
            </a:r>
            <a:r>
              <a:rPr sz="3200" spc="2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non-discrete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2085945" y="2667000"/>
            <a:ext cx="10503093" cy="30388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8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>
            <a:spLocks/>
          </p:cNvSpPr>
          <p:nvPr/>
        </p:nvSpPr>
        <p:spPr>
          <a:xfrm>
            <a:off x="5788608" y="461901"/>
            <a:ext cx="2426678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-5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</a:t>
            </a:r>
            <a:r>
              <a:rPr kumimoji="0" lang="en-US" sz="4400" b="0" i="0" u="none" strike="noStrike" kern="1200" cap="none" spc="-2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</a:t>
            </a: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vices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object 3"/>
          <p:cNvSpPr txBox="1"/>
          <p:nvPr/>
        </p:nvSpPr>
        <p:spPr>
          <a:xfrm>
            <a:off x="2228821" y="1509942"/>
            <a:ext cx="10358510" cy="4666661"/>
          </a:xfrm>
          <a:prstGeom prst="rect">
            <a:avLst/>
          </a:prstGeom>
        </p:spPr>
        <p:txBody>
          <a:bodyPr vert="horz" wrap="square" lIns="0" tIns="11048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69"/>
              </a:spcBef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Some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of the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common devices</a:t>
            </a:r>
            <a:r>
              <a:rPr sz="3200" spc="-6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are: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Hub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Switch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Repeater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Bridge</a:t>
            </a:r>
            <a:endParaRPr sz="32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"/>
              <a:tabLst>
                <a:tab pos="355600" algn="l"/>
              </a:tabLst>
            </a:pP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Modem</a:t>
            </a:r>
            <a:endParaRPr sz="3200">
              <a:latin typeface="Carlito"/>
              <a:cs typeface="Carlito"/>
            </a:endParaRPr>
          </a:p>
          <a:p>
            <a:pPr marL="355600" marR="5080" indent="25400">
              <a:lnSpc>
                <a:spcPct val="100000"/>
              </a:lnSpc>
              <a:spcBef>
                <a:spcPts val="770"/>
              </a:spcBef>
            </a:pP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PC,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Mobile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phone, </a:t>
            </a:r>
            <a:r>
              <a:rPr sz="3200" spc="-35" dirty="0">
                <a:solidFill>
                  <a:srgbClr val="313131"/>
                </a:solidFill>
                <a:latin typeface="Carlito"/>
                <a:cs typeface="Carlito"/>
              </a:rPr>
              <a:t>Telephone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or Cables </a:t>
            </a:r>
            <a:r>
              <a:rPr sz="3200" spc="-15" dirty="0">
                <a:solidFill>
                  <a:srgbClr val="313131"/>
                </a:solidFill>
                <a:latin typeface="Carlito"/>
                <a:cs typeface="Carlito"/>
              </a:rPr>
              <a:t>etc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are  </a:t>
            </a:r>
            <a:r>
              <a:rPr sz="3200" dirty="0">
                <a:solidFill>
                  <a:srgbClr val="313131"/>
                </a:solidFill>
                <a:latin typeface="Carlito"/>
                <a:cs typeface="Carlito"/>
              </a:rPr>
              <a:t>also </a:t>
            </a:r>
            <a:r>
              <a:rPr sz="3200" spc="-5" dirty="0">
                <a:solidFill>
                  <a:srgbClr val="313131"/>
                </a:solidFill>
                <a:latin typeface="Carlito"/>
                <a:cs typeface="Carlito"/>
              </a:rPr>
              <a:t>devices use </a:t>
            </a:r>
            <a:r>
              <a:rPr sz="3200" spc="-25" dirty="0">
                <a:solidFill>
                  <a:srgbClr val="313131"/>
                </a:solidFill>
                <a:latin typeface="Carlito"/>
                <a:cs typeface="Carlito"/>
              </a:rPr>
              <a:t>for </a:t>
            </a:r>
            <a:r>
              <a:rPr sz="3200" spc="-20" dirty="0">
                <a:solidFill>
                  <a:srgbClr val="313131"/>
                </a:solidFill>
                <a:latin typeface="Carlito"/>
                <a:cs typeface="Carlito"/>
              </a:rPr>
              <a:t>data</a:t>
            </a:r>
            <a:r>
              <a:rPr sz="3200" spc="20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3200" spc="-10" dirty="0">
                <a:solidFill>
                  <a:srgbClr val="313131"/>
                </a:solidFill>
                <a:latin typeface="Carlito"/>
                <a:cs typeface="Carlito"/>
              </a:rPr>
              <a:t>communication.</a:t>
            </a:r>
            <a:endParaRPr sz="3200">
              <a:latin typeface="Carlito"/>
              <a:cs typeface="Carl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109787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downloa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52632" y="0"/>
            <a:ext cx="1548943" cy="1070196"/>
          </a:xfrm>
          <a:prstGeom prst="rect">
            <a:avLst/>
          </a:prstGeom>
        </p:spPr>
      </p:pic>
      <p:pic>
        <p:nvPicPr>
          <p:cNvPr id="16" name="Picture 15" descr="image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987" y="5257800"/>
            <a:ext cx="1470183" cy="1066800"/>
          </a:xfrm>
          <a:prstGeom prst="rect">
            <a:avLst/>
          </a:prstGeom>
        </p:spPr>
      </p:pic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C4274-214D-4C54-88BB-926096698A7C}" type="datetime1">
              <a:rPr lang="en-US" smtClean="0">
                <a:solidFill>
                  <a:schemeClr val="tx1"/>
                </a:solidFill>
              </a:rPr>
              <a:pPr/>
              <a:t>8/24/2020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>
                <a:solidFill>
                  <a:schemeClr val="tx1"/>
                </a:solidFill>
              </a:rPr>
              <a:t>SNSRCAS/ BCOM IT/ III SEM/ Viveka.M/ AP/  Networking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9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bject 2"/>
          <p:cNvSpPr txBox="1"/>
          <p:nvPr/>
        </p:nvSpPr>
        <p:spPr>
          <a:xfrm>
            <a:off x="2157383" y="114178"/>
            <a:ext cx="10429948" cy="3310890"/>
          </a:xfrm>
          <a:prstGeom prst="rect">
            <a:avLst/>
          </a:prstGeom>
        </p:spPr>
        <p:txBody>
          <a:bodyPr vert="horz" wrap="square" lIns="0" tIns="360680" rIns="0" bIns="0" rtlCol="0">
            <a:spAutoFit/>
          </a:bodyPr>
          <a:lstStyle/>
          <a:p>
            <a:pPr marL="511175" algn="ctr">
              <a:lnSpc>
                <a:spcPct val="100000"/>
              </a:lnSpc>
              <a:spcBef>
                <a:spcPts val="2840"/>
              </a:spcBef>
            </a:pPr>
            <a:r>
              <a:rPr sz="4400" dirty="0">
                <a:solidFill>
                  <a:srgbClr val="313131"/>
                </a:solidFill>
                <a:latin typeface="Carlito"/>
                <a:cs typeface="Carlito"/>
              </a:rPr>
              <a:t>Hub</a:t>
            </a:r>
            <a:endParaRPr sz="4400">
              <a:latin typeface="Carlito"/>
              <a:cs typeface="Carlito"/>
            </a:endParaRPr>
          </a:p>
          <a:p>
            <a:pPr marL="355600" marR="5080" indent="-342900">
              <a:lnSpc>
                <a:spcPct val="100000"/>
              </a:lnSpc>
              <a:spcBef>
                <a:spcPts val="248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25" dirty="0">
                <a:solidFill>
                  <a:srgbClr val="313131"/>
                </a:solidFill>
                <a:latin typeface="Carlito"/>
                <a:cs typeface="Carlito"/>
              </a:rPr>
              <a:t>Centralize </a:t>
            </a:r>
            <a:r>
              <a:rPr sz="4000" spc="-10" dirty="0">
                <a:solidFill>
                  <a:srgbClr val="313131"/>
                </a:solidFill>
                <a:latin typeface="Carlito"/>
                <a:cs typeface="Carlito"/>
              </a:rPr>
              <a:t>device that </a:t>
            </a:r>
            <a:r>
              <a:rPr sz="4000" spc="-10">
                <a:solidFill>
                  <a:srgbClr val="313131"/>
                </a:solidFill>
                <a:latin typeface="Carlito"/>
                <a:cs typeface="Carlito"/>
              </a:rPr>
              <a:t>connects </a:t>
            </a:r>
            <a:r>
              <a:rPr sz="4000" spc="-20" smtClean="0">
                <a:solidFill>
                  <a:srgbClr val="313131"/>
                </a:solidFill>
                <a:latin typeface="Carlito"/>
                <a:cs typeface="Carlito"/>
              </a:rPr>
              <a:t>many</a:t>
            </a:r>
            <a:r>
              <a:rPr lang="en-IN" sz="4000" spc="-20" dirty="0" smtClean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4000" spc="-10" smtClean="0">
                <a:solidFill>
                  <a:srgbClr val="313131"/>
                </a:solidFill>
                <a:latin typeface="Carlito"/>
                <a:cs typeface="Carlito"/>
              </a:rPr>
              <a:t>devices </a:t>
            </a:r>
            <a:r>
              <a:rPr sz="4000" spc="-15" dirty="0">
                <a:solidFill>
                  <a:srgbClr val="313131"/>
                </a:solidFill>
                <a:latin typeface="Carlito"/>
                <a:cs typeface="Carlito"/>
              </a:rPr>
              <a:t>to </a:t>
            </a:r>
            <a:r>
              <a:rPr sz="4000" spc="-20" dirty="0">
                <a:solidFill>
                  <a:srgbClr val="313131"/>
                </a:solidFill>
                <a:latin typeface="Carlito"/>
                <a:cs typeface="Carlito"/>
              </a:rPr>
              <a:t>share</a:t>
            </a:r>
            <a:r>
              <a:rPr sz="4000" spc="5" dirty="0">
                <a:solidFill>
                  <a:srgbClr val="313131"/>
                </a:solidFill>
                <a:latin typeface="Carlito"/>
                <a:cs typeface="Carlito"/>
              </a:rPr>
              <a:t> </a:t>
            </a:r>
            <a:r>
              <a:rPr sz="4000" spc="-25" dirty="0">
                <a:solidFill>
                  <a:srgbClr val="313131"/>
                </a:solidFill>
                <a:latin typeface="Carlito"/>
                <a:cs typeface="Carlito"/>
              </a:rPr>
              <a:t>data</a:t>
            </a:r>
            <a:endParaRPr sz="4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965"/>
              </a:spcBef>
              <a:buFont typeface="Arial"/>
              <a:buChar char="•"/>
              <a:tabLst>
                <a:tab pos="355600" algn="l"/>
              </a:tabLst>
            </a:pPr>
            <a:r>
              <a:rPr sz="4000" spc="-10" dirty="0">
                <a:solidFill>
                  <a:srgbClr val="313131"/>
                </a:solidFill>
                <a:latin typeface="Carlito"/>
                <a:cs typeface="Carlito"/>
              </a:rPr>
              <a:t>Less </a:t>
            </a:r>
            <a:r>
              <a:rPr sz="4000" spc="-15" dirty="0">
                <a:solidFill>
                  <a:srgbClr val="313131"/>
                </a:solidFill>
                <a:latin typeface="Carlito"/>
                <a:cs typeface="Carlito"/>
              </a:rPr>
              <a:t>secure</a:t>
            </a:r>
            <a:endParaRPr sz="4000">
              <a:latin typeface="Carlito"/>
              <a:cs typeface="Carlito"/>
            </a:endParaRPr>
          </a:p>
        </p:txBody>
      </p:sp>
      <p:sp>
        <p:nvSpPr>
          <p:cNvPr id="9" name="object 3"/>
          <p:cNvSpPr/>
          <p:nvPr/>
        </p:nvSpPr>
        <p:spPr>
          <a:xfrm>
            <a:off x="3255409" y="3886200"/>
            <a:ext cx="6848955" cy="25435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N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plat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Template1</Template>
  <TotalTime>166</TotalTime>
  <Words>1380</Words>
  <Application>Microsoft Office PowerPoint</Application>
  <PresentationFormat>Custom</PresentationFormat>
  <Paragraphs>243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Office Theme</vt:lpstr>
      <vt:lpstr>SNS THEME</vt:lpstr>
      <vt:lpstr>Template1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45</cp:revision>
  <dcterms:created xsi:type="dcterms:W3CDTF">2020-08-10T09:56:58Z</dcterms:created>
  <dcterms:modified xsi:type="dcterms:W3CDTF">2020-08-24T05:25:07Z</dcterms:modified>
</cp:coreProperties>
</file>